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5" r:id="rId1"/>
  </p:sldMasterIdLst>
  <p:notesMasterIdLst>
    <p:notesMasterId r:id="rId84"/>
  </p:notesMasterIdLst>
  <p:handoutMasterIdLst>
    <p:handoutMasterId r:id="rId85"/>
  </p:handoutMasterIdLst>
  <p:sldIdLst>
    <p:sldId id="436" r:id="rId2"/>
    <p:sldId id="325" r:id="rId3"/>
    <p:sldId id="326" r:id="rId4"/>
    <p:sldId id="328" r:id="rId5"/>
    <p:sldId id="327" r:id="rId6"/>
    <p:sldId id="322" r:id="rId7"/>
    <p:sldId id="337" r:id="rId8"/>
    <p:sldId id="332" r:id="rId9"/>
    <p:sldId id="295" r:id="rId10"/>
    <p:sldId id="264" r:id="rId11"/>
    <p:sldId id="296" r:id="rId12"/>
    <p:sldId id="331" r:id="rId13"/>
    <p:sldId id="258" r:id="rId14"/>
    <p:sldId id="444" r:id="rId15"/>
    <p:sldId id="443" r:id="rId16"/>
    <p:sldId id="439" r:id="rId17"/>
    <p:sldId id="438" r:id="rId18"/>
    <p:sldId id="435" r:id="rId19"/>
    <p:sldId id="441" r:id="rId20"/>
    <p:sldId id="440" r:id="rId21"/>
    <p:sldId id="445" r:id="rId22"/>
    <p:sldId id="442" r:id="rId23"/>
    <p:sldId id="335" r:id="rId24"/>
    <p:sldId id="297" r:id="rId25"/>
    <p:sldId id="446" r:id="rId26"/>
    <p:sldId id="447" r:id="rId27"/>
    <p:sldId id="416" r:id="rId28"/>
    <p:sldId id="394" r:id="rId29"/>
    <p:sldId id="395" r:id="rId30"/>
    <p:sldId id="397" r:id="rId31"/>
    <p:sldId id="396" r:id="rId32"/>
    <p:sldId id="461" r:id="rId33"/>
    <p:sldId id="400" r:id="rId34"/>
    <p:sldId id="462" r:id="rId35"/>
    <p:sldId id="403" r:id="rId36"/>
    <p:sldId id="404" r:id="rId37"/>
    <p:sldId id="405" r:id="rId38"/>
    <p:sldId id="463" r:id="rId39"/>
    <p:sldId id="407" r:id="rId40"/>
    <p:sldId id="460" r:id="rId41"/>
    <p:sldId id="410" r:id="rId42"/>
    <p:sldId id="402" r:id="rId43"/>
    <p:sldId id="412" r:id="rId44"/>
    <p:sldId id="415" r:id="rId45"/>
    <p:sldId id="414" r:id="rId46"/>
    <p:sldId id="324" r:id="rId47"/>
    <p:sldId id="488" r:id="rId48"/>
    <p:sldId id="496" r:id="rId49"/>
    <p:sldId id="317" r:id="rId50"/>
    <p:sldId id="433" r:id="rId51"/>
    <p:sldId id="318" r:id="rId52"/>
    <p:sldId id="486" r:id="rId53"/>
    <p:sldId id="319" r:id="rId54"/>
    <p:sldId id="487" r:id="rId55"/>
    <p:sldId id="431" r:id="rId56"/>
    <p:sldId id="469" r:id="rId57"/>
    <p:sldId id="470" r:id="rId58"/>
    <p:sldId id="491" r:id="rId59"/>
    <p:sldId id="466" r:id="rId60"/>
    <p:sldId id="467" r:id="rId61"/>
    <p:sldId id="468" r:id="rId62"/>
    <p:sldId id="430" r:id="rId63"/>
    <p:sldId id="495" r:id="rId64"/>
    <p:sldId id="340" r:id="rId65"/>
    <p:sldId id="483" r:id="rId66"/>
    <p:sldId id="494" r:id="rId67"/>
    <p:sldId id="493" r:id="rId68"/>
    <p:sldId id="357" r:id="rId69"/>
    <p:sldId id="490" r:id="rId70"/>
    <p:sldId id="489" r:id="rId71"/>
    <p:sldId id="338" r:id="rId72"/>
    <p:sldId id="437" r:id="rId73"/>
    <p:sldId id="480" r:id="rId74"/>
    <p:sldId id="471" r:id="rId75"/>
    <p:sldId id="472" r:id="rId76"/>
    <p:sldId id="473" r:id="rId77"/>
    <p:sldId id="474" r:id="rId78"/>
    <p:sldId id="434" r:id="rId79"/>
    <p:sldId id="475" r:id="rId80"/>
    <p:sldId id="476" r:id="rId81"/>
    <p:sldId id="477" r:id="rId82"/>
    <p:sldId id="478" r:id="rId8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FFFF"/>
    <a:srgbClr val="0000FF"/>
    <a:srgbClr val="DBDBDB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36" autoAdjust="0"/>
  </p:normalViewPr>
  <p:slideViewPr>
    <p:cSldViewPr>
      <p:cViewPr varScale="1">
        <p:scale>
          <a:sx n="95" d="100"/>
          <a:sy n="95" d="100"/>
        </p:scale>
        <p:origin x="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0.xml"/><Relationship Id="rId2" Type="http://schemas.openxmlformats.org/officeDocument/2006/relationships/slide" Target="slides/slide79.xml"/><Relationship Id="rId1" Type="http://schemas.openxmlformats.org/officeDocument/2006/relationships/slide" Target="slides/slide78.xml"/><Relationship Id="rId5" Type="http://schemas.openxmlformats.org/officeDocument/2006/relationships/slide" Target="slides/slide82.xml"/><Relationship Id="rId4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C51DAFC2-5F44-2C9F-DF26-7046F86947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B407052-B322-251C-C81E-45B03598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DCAFDFC1-EAFF-7D36-8147-0C98F46D2A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DBF37E21-2A81-F5B7-4CFE-96A0F145FC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5842B5CE-B188-4F53-9960-4568AD061D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1FC86FBF-BBFC-A0FF-628B-A9F2D17E1E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E59EAB7-6E8F-4CBC-FF58-AFC514F4CE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91036C9-0F13-8907-401A-98F8D9DC45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72EBC351-FF20-D2FD-ABAC-C4A8F78295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C33AE549-B0A1-A185-F134-9C00E43F7E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AACB99DB-AF21-DBEE-F105-BD2B1D3B9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F27ACCDF-1263-4069-88C2-5D4456DB3F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752EDB6-4050-6309-7B9E-32E16C8DB54F}"/>
              </a:ext>
            </a:extLst>
          </p:cNvPr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3CA72B1-6CB7-6440-6CDB-5BD879F9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85C876E7-3ACA-8E74-4048-DDDF4B5C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550821FD-5F82-59D4-4376-990C9807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CD01-6C9A-4997-A6AF-579311776C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148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AB76655-BCBE-988A-FD08-7A513C24FE66}"/>
              </a:ext>
            </a:extLst>
          </p:cNvPr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38DCD02-E94F-C10F-DF5E-6B94E8D4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800F9252-F0E1-21B2-8916-06904F11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92A761F-6496-290F-AE71-3AF336B1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A992-90DA-4DE6-9D22-D52E416CFC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267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FEF2806-F69D-B282-458E-86EFFDD5087B}"/>
              </a:ext>
            </a:extLst>
          </p:cNvPr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DD47A25-0886-A0C0-5AC7-F07665BD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EE02840-0851-8EB9-8537-0C9C1EDC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8919EA6-0840-13A6-9873-12931D37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EEB9-A1B4-4715-A4EC-D6987623C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785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95B70E6-BB04-B142-0E9C-BCFBCE3C6A73}"/>
              </a:ext>
            </a:extLst>
          </p:cNvPr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339387C-7B5A-2C3F-C923-F81520F6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B5C6340-0532-6E43-4A5F-3435CC8F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B83F030B-3A7B-0287-F207-1743801C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7CB6-3A06-4D4F-96E1-A7C3336E72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983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0AD2E4B-F46C-4B1B-554E-1BE575BC707C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CE83E47-35FF-CA9F-2CF1-434D409B0AB2}"/>
              </a:ext>
            </a:extLst>
          </p:cNvPr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88626D5-C9E8-AA42-8D4B-8B46BF8B7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D720B59-D0BE-98A9-B9CE-A4753E0A1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506E-57B4-45DB-933F-E9024FDFB1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6156A85A-C7B5-52B0-E2DC-8B5A1DF80D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65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348D0A7-5FF6-CBBB-BFE7-A1BC586D603F}"/>
              </a:ext>
            </a:extLst>
          </p:cNvPr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날짜 개체 틀 4">
            <a:extLst>
              <a:ext uri="{FF2B5EF4-FFF2-40B4-BE49-F238E27FC236}">
                <a16:creationId xmlns:a16="http://schemas.microsoft.com/office/drawing/2014/main" id="{AF930BE2-1524-4688-43BD-61C05123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5">
            <a:extLst>
              <a:ext uri="{FF2B5EF4-FFF2-40B4-BE49-F238E27FC236}">
                <a16:creationId xmlns:a16="http://schemas.microsoft.com/office/drawing/2014/main" id="{24353C19-DD12-B7A4-7D46-AFAFEDB7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77E128AF-1056-F0C0-92CC-43EF5E88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1C36-270C-4CE6-9094-19C50E8870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36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B10BF82-3B63-654A-625B-D70A31151498}"/>
              </a:ext>
            </a:extLst>
          </p:cNvPr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7C76006-A74D-6C20-EC65-24DFD344E0C7}"/>
              </a:ext>
            </a:extLst>
          </p:cNvPr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A37C577-A633-85E4-7962-20360410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9B6C2EA-B945-3005-F855-AAA82DE6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FCC0DE-220F-B3AA-1FFE-2134392E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69E3-89A8-49D7-B248-0BEA68DA26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566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26DEA7F-5D8F-DACF-AFC9-C7701D4B5C19}"/>
              </a:ext>
            </a:extLst>
          </p:cNvPr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id="{137D1CE7-04DE-B249-EE3C-D3C49B58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3">
            <a:extLst>
              <a:ext uri="{FF2B5EF4-FFF2-40B4-BE49-F238E27FC236}">
                <a16:creationId xmlns:a16="http://schemas.microsoft.com/office/drawing/2014/main" id="{59643AA9-7969-B211-412F-120C7C01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id="{34BABF1A-2D5A-03C7-16D4-334D7881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ACD8-FEF8-4C91-8202-8EF111BDF6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761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99C6EC4F-5F81-0391-CB9F-2F799E2C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2DBA0816-7337-D64B-ABA1-17B438FF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373FC918-ECD5-6693-612C-1148BE39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BDB2-3F28-42A8-9670-0DFA2359D1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494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7FBD8C0-C156-C772-0E21-BC4230AF065D}"/>
              </a:ext>
            </a:extLst>
          </p:cNvPr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752E67-12E8-684B-0545-B9ECC3A50825}"/>
              </a:ext>
            </a:extLst>
          </p:cNvPr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날짜 개체 틀 4">
            <a:extLst>
              <a:ext uri="{FF2B5EF4-FFF2-40B4-BE49-F238E27FC236}">
                <a16:creationId xmlns:a16="http://schemas.microsoft.com/office/drawing/2014/main" id="{11C30E01-E99E-FEBD-588F-332FE0D7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5">
            <a:extLst>
              <a:ext uri="{FF2B5EF4-FFF2-40B4-BE49-F238E27FC236}">
                <a16:creationId xmlns:a16="http://schemas.microsoft.com/office/drawing/2014/main" id="{1B4C856F-BDA2-D1E5-66D6-D26C9D82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B8911B3F-C9C2-3ACC-0077-ABDACC6D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2ADD-33F9-4E6F-89BB-9C542F24AB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15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EEC50E-CB43-951D-8F2F-8B664C8F6838}"/>
              </a:ext>
            </a:extLst>
          </p:cNvPr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A97DB3-720F-C901-4C80-C27D137E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8F4D21-40C3-1E32-D391-8F352115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4D692E-FC57-9C3C-2258-2BC4CD0A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FEDE-8F38-4416-AAE2-BA6EDC0903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91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EB11E667-362C-F4BE-3750-54F76FF5626D}"/>
              </a:ext>
            </a:extLst>
          </p:cNvPr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87F3F66-C6FE-F38D-EFB2-E9576AAD75C7}"/>
              </a:ext>
            </a:extLst>
          </p:cNvPr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ko-KR" altLang="en-US"/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DD5E860-C52F-BF22-71B4-704CA0D2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29" name="텍스트 개체 틀 2">
            <a:extLst>
              <a:ext uri="{FF2B5EF4-FFF2-40B4-BE49-F238E27FC236}">
                <a16:creationId xmlns:a16="http://schemas.microsoft.com/office/drawing/2014/main" id="{E00F18EF-B08A-8236-A20B-B2786949B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1FE4E1-91CF-2CA0-5D08-609D0E921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7E794B-D6CE-95A9-0024-52163CB55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E8DB5E-C0F5-69D4-5B76-C1D6FB5C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938FF7BD-24DE-43B0-91C3-F2151A051E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967" r:id="rId2"/>
    <p:sldLayoutId id="2147485968" r:id="rId3"/>
    <p:sldLayoutId id="2147485969" r:id="rId4"/>
    <p:sldLayoutId id="2147485970" r:id="rId5"/>
    <p:sldLayoutId id="2147485971" r:id="rId6"/>
    <p:sldLayoutId id="2147485965" r:id="rId7"/>
    <p:sldLayoutId id="2147485972" r:id="rId8"/>
    <p:sldLayoutId id="2147485973" r:id="rId9"/>
    <p:sldLayoutId id="2147485974" r:id="rId10"/>
    <p:sldLayoutId id="214748597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굴림" charset="-127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C9824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C9824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7A91ED4-C1CC-50B5-11F9-B25BE8794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7525" y="908050"/>
            <a:ext cx="5568950" cy="8651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rgbClr val="002060"/>
                </a:solidFill>
              </a:rPr>
              <a:t>PHP</a:t>
            </a:r>
            <a:r>
              <a:rPr lang="ko-KR" altLang="en-US" sz="4000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49D183-7A51-6ADA-BCE3-5E9ECA7234F8}"/>
              </a:ext>
            </a:extLst>
          </p:cNvPr>
          <p:cNvSpPr txBox="1">
            <a:spLocks noChangeArrowheads="1"/>
          </p:cNvSpPr>
          <p:nvPr/>
        </p:nvSpPr>
        <p:spPr>
          <a:xfrm>
            <a:off x="1668463" y="2054225"/>
            <a:ext cx="5568950" cy="649288"/>
          </a:xfrm>
          <a:prstGeom prst="rect">
            <a:avLst/>
          </a:prstGeom>
        </p:spPr>
        <p:txBody>
          <a:bodyPr anchor="ctr"/>
          <a:lstStyle/>
          <a:p>
            <a:pPr marL="274320" indent="-274320" algn="ctr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1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주차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.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쇼핑몰 시작 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(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학생용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87E2856-ECFD-0E52-373E-6884821F7B4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411413" y="4154488"/>
            <a:ext cx="3960812" cy="20129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buSzPct val="70000"/>
              <a:buFont typeface="Wingdings 2" panose="05020102010507070707" pitchFamily="18" charset="2"/>
              <a:buNone/>
              <a:defRPr/>
            </a:pPr>
            <a:r>
              <a:rPr lang="en-US" altLang="ko-KR" sz="2200" dirty="0">
                <a:latin typeface="+mj-lt"/>
                <a:ea typeface="+mj-ea"/>
              </a:rPr>
              <a:t>2018.3 ∼ 2025.3</a:t>
            </a:r>
          </a:p>
          <a:p>
            <a:pPr algn="ctr" eaLnBrk="1" hangingPunct="1">
              <a:buSzPct val="70000"/>
              <a:buFont typeface="Wingdings 2" panose="05020102010507070707" pitchFamily="18" charset="2"/>
              <a:buNone/>
              <a:defRPr/>
            </a:pPr>
            <a:endParaRPr lang="en-US" altLang="ko-KR" sz="1000" dirty="0">
              <a:latin typeface="+mj-lt"/>
              <a:ea typeface="+mj-ea"/>
            </a:endParaRPr>
          </a:p>
          <a:p>
            <a:pPr algn="ctr" eaLnBrk="1" hangingPunct="1">
              <a:buSzPct val="70000"/>
              <a:buFont typeface="Wingdings 2" panose="05020102010507070707" pitchFamily="18" charset="2"/>
              <a:buNone/>
              <a:defRPr/>
            </a:pPr>
            <a:r>
              <a:rPr lang="ko-KR" altLang="en-US" sz="2200" dirty="0">
                <a:latin typeface="+mj-lt"/>
                <a:ea typeface="+mj-ea"/>
              </a:rPr>
              <a:t>인덕대학교 </a:t>
            </a:r>
            <a:endParaRPr lang="en-US" altLang="ko-KR" sz="2200" dirty="0">
              <a:latin typeface="+mj-lt"/>
              <a:ea typeface="+mj-ea"/>
            </a:endParaRPr>
          </a:p>
          <a:p>
            <a:pPr algn="ctr" eaLnBrk="1" hangingPunct="1">
              <a:buSzPct val="70000"/>
              <a:buFont typeface="Wingdings 2" panose="05020102010507070707" pitchFamily="18" charset="2"/>
              <a:buNone/>
              <a:defRPr/>
            </a:pPr>
            <a:r>
              <a:rPr lang="ko-KR" altLang="en-US" sz="2200" dirty="0" err="1">
                <a:latin typeface="+mj-lt"/>
                <a:ea typeface="+mj-ea"/>
              </a:rPr>
              <a:t>컴퓨터소프트웨어학과</a:t>
            </a:r>
            <a:endParaRPr lang="en-US" altLang="ko-KR" sz="2200" dirty="0">
              <a:latin typeface="+mj-lt"/>
              <a:ea typeface="+mj-ea"/>
            </a:endParaRPr>
          </a:p>
          <a:p>
            <a:pPr algn="ctr" eaLnBrk="1" hangingPunct="1">
              <a:buSzPct val="70000"/>
              <a:buFont typeface="Wingdings 2" panose="05020102010507070707" pitchFamily="18" charset="2"/>
              <a:buNone/>
              <a:defRPr/>
            </a:pPr>
            <a:r>
              <a:rPr lang="en-US" altLang="ko-KR" sz="2200" dirty="0">
                <a:latin typeface="+mj-lt"/>
                <a:ea typeface="+mj-ea"/>
              </a:rPr>
              <a:t> </a:t>
            </a:r>
            <a:r>
              <a:rPr lang="ko-KR" altLang="en-US" sz="2200" dirty="0">
                <a:latin typeface="+mj-lt"/>
                <a:ea typeface="+mj-ea"/>
              </a:rPr>
              <a:t>교수 윤형태</a:t>
            </a:r>
            <a:endParaRPr lang="en-US" altLang="ko-KR" sz="2200" dirty="0">
              <a:latin typeface="+mj-lt"/>
              <a:ea typeface="+mj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>
            <a:extLst>
              <a:ext uri="{FF2B5EF4-FFF2-40B4-BE49-F238E27FC236}">
                <a16:creationId xmlns:a16="http://schemas.microsoft.com/office/drawing/2014/main" id="{97D4CEF4-1E63-57F8-1D20-B56CF05B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205038"/>
            <a:ext cx="3062288" cy="9477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rgbClr val="0000FF"/>
                </a:solidFill>
                <a:latin typeface="+mj-lt"/>
              </a:rPr>
              <a:t>gamejigix.induk.ac.kr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Port: </a:t>
            </a:r>
            <a:r>
              <a:rPr lang="en-US" altLang="ko-KR" sz="2400" b="1" dirty="0">
                <a:solidFill>
                  <a:srgbClr val="FF0000"/>
                </a:solidFill>
                <a:latin typeface="+mj-lt"/>
              </a:rPr>
              <a:t>???22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84976D5-093D-59E3-E69A-ED3683A51F33}"/>
              </a:ext>
            </a:extLst>
          </p:cNvPr>
          <p:cNvSpPr txBox="1">
            <a:spLocks noChangeArrowheads="1"/>
          </p:cNvSpPr>
          <p:nvPr/>
        </p:nvSpPr>
        <p:spPr>
          <a:xfrm>
            <a:off x="428625" y="1500188"/>
            <a:ext cx="3357563" cy="604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kumimoji="0" lang="en-US" altLang="ko-KR" sz="3200" dirty="0">
                <a:latin typeface="+mj-lt"/>
              </a:rPr>
              <a:t>1) </a:t>
            </a:r>
            <a:r>
              <a:rPr kumimoji="0" lang="ko-KR" altLang="en-US" sz="3200" dirty="0">
                <a:latin typeface="+mj-lt"/>
              </a:rPr>
              <a:t>서버주소 설정</a:t>
            </a:r>
            <a:endParaRPr kumimoji="0" lang="en-US" altLang="ko-KR" sz="3200" dirty="0">
              <a:latin typeface="+mj-lt"/>
            </a:endParaRPr>
          </a:p>
        </p:txBody>
      </p:sp>
      <p:pic>
        <p:nvPicPr>
          <p:cNvPr id="25604" name="그림 2">
            <a:extLst>
              <a:ext uri="{FF2B5EF4-FFF2-40B4-BE49-F238E27FC236}">
                <a16:creationId xmlns:a16="http://schemas.microsoft.com/office/drawing/2014/main" id="{A1DFBA04-BBDD-1D65-D28E-BD987E55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48063"/>
            <a:ext cx="7504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A86D6A3-F0D7-608C-1CDC-EBBC244F092F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400050"/>
            <a:ext cx="8643938" cy="64293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</a:rPr>
              <a:t> 1. Kitty (Putty) </a:t>
            </a: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  <a:sym typeface="Wingdings" panose="05000000000000000000" pitchFamily="2" charset="2"/>
              </a:rPr>
              <a:t>암호변경</a:t>
            </a:r>
            <a:endParaRPr kumimoji="0" lang="en-US" altLang="ko-KR" sz="3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pic>
        <p:nvPicPr>
          <p:cNvPr id="25606" name="그림 3">
            <a:extLst>
              <a:ext uri="{FF2B5EF4-FFF2-40B4-BE49-F238E27FC236}">
                <a16:creationId xmlns:a16="http://schemas.microsoft.com/office/drawing/2014/main" id="{2E1CBD43-E809-581E-747D-CDC027C8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43013"/>
            <a:ext cx="46243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15">
            <a:extLst>
              <a:ext uri="{FF2B5EF4-FFF2-40B4-BE49-F238E27FC236}">
                <a16:creationId xmlns:a16="http://schemas.microsoft.com/office/drawing/2014/main" id="{F299152B-A3DA-08C4-8935-3289491E45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052513"/>
          <a:ext cx="3186113" cy="3744914"/>
        </p:xfrm>
        <a:graphic>
          <a:graphicData uri="http://schemas.openxmlformats.org/drawingml/2006/table">
            <a:tbl>
              <a:tblPr/>
              <a:tblGrid>
                <a:gridCol w="154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ls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chmod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cd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chown</a:t>
                      </a:r>
                      <a:endParaRPr kumimoji="1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rm</a:t>
                      </a:r>
                      <a:endParaRPr kumimoji="1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passwd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cp</a:t>
                      </a: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tar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mv</a:t>
                      </a:r>
                      <a:endParaRPr kumimoji="1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gzip</a:t>
                      </a:r>
                      <a:endParaRPr kumimoji="1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mkdir</a:t>
                      </a:r>
                      <a:endParaRPr kumimoji="1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vi</a:t>
                      </a: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rmdir</a:t>
                      </a:r>
                      <a:endParaRPr kumimoji="1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zip, unzip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cat</a:t>
                      </a:r>
                    </a:p>
                  </a:txBody>
                  <a:tcPr marL="91439" marR="91439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943" name="내용 개체 틀 67">
            <a:extLst>
              <a:ext uri="{FF2B5EF4-FFF2-40B4-BE49-F238E27FC236}">
                <a16:creationId xmlns:a16="http://schemas.microsoft.com/office/drawing/2014/main" id="{6B308598-8BF5-4FF2-5042-CE0D2C6D3937}"/>
              </a:ext>
            </a:extLst>
          </p:cNvPr>
          <p:cNvSpPr>
            <a:spLocks/>
          </p:cNvSpPr>
          <p:nvPr/>
        </p:nvSpPr>
        <p:spPr bwMode="auto">
          <a:xfrm>
            <a:off x="3995738" y="1052513"/>
            <a:ext cx="4897437" cy="3744912"/>
          </a:xfrm>
          <a:prstGeom prst="roundRect">
            <a:avLst>
              <a:gd name="adj" fmla="val 6981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폴더내용확인하기</a:t>
            </a:r>
            <a:r>
              <a:rPr kumimoji="0" lang="en-US" altLang="ko-KR" sz="2400" dirty="0">
                <a:latin typeface="+mj-lt"/>
              </a:rPr>
              <a:t>(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</a:rPr>
              <a:t>ls</a:t>
            </a:r>
            <a:r>
              <a:rPr kumimoji="0" lang="en-US" altLang="ko-KR" sz="24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폴더 만들기</a:t>
            </a:r>
            <a:r>
              <a:rPr kumimoji="0" lang="en-US" altLang="ko-KR" sz="2400" dirty="0">
                <a:latin typeface="+mj-lt"/>
              </a:rPr>
              <a:t>, </a:t>
            </a:r>
            <a:r>
              <a:rPr kumimoji="0" lang="ko-KR" altLang="en-US" sz="2400" dirty="0">
                <a:latin typeface="+mj-lt"/>
              </a:rPr>
              <a:t>삭제</a:t>
            </a:r>
            <a:r>
              <a:rPr kumimoji="0" lang="en-US" altLang="ko-KR" sz="2400" dirty="0">
                <a:latin typeface="+mj-lt"/>
              </a:rPr>
              <a:t>(</a:t>
            </a:r>
            <a:r>
              <a:rPr kumimoji="0" lang="en-US" altLang="ko-KR" sz="2400" dirty="0" err="1">
                <a:solidFill>
                  <a:srgbClr val="0070C0"/>
                </a:solidFill>
                <a:latin typeface="+mj-lt"/>
              </a:rPr>
              <a:t>mkdir,rmdir</a:t>
            </a:r>
            <a:r>
              <a:rPr kumimoji="0" lang="en-US" altLang="ko-KR" sz="24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파일 복사</a:t>
            </a:r>
            <a:r>
              <a:rPr kumimoji="0" lang="en-US" altLang="ko-KR" sz="2400" dirty="0">
                <a:latin typeface="+mj-lt"/>
              </a:rPr>
              <a:t>,</a:t>
            </a:r>
            <a:r>
              <a:rPr kumimoji="0" lang="ko-KR" altLang="en-US" sz="2400" dirty="0">
                <a:latin typeface="+mj-lt"/>
              </a:rPr>
              <a:t>삭제</a:t>
            </a:r>
            <a:r>
              <a:rPr kumimoji="0" lang="en-US" altLang="ko-KR" sz="2400" dirty="0">
                <a:latin typeface="+mj-lt"/>
              </a:rPr>
              <a:t>,</a:t>
            </a:r>
            <a:r>
              <a:rPr kumimoji="0" lang="ko-KR" altLang="en-US" sz="2400" dirty="0">
                <a:latin typeface="+mj-lt"/>
              </a:rPr>
              <a:t>이름변경</a:t>
            </a:r>
            <a:endParaRPr kumimoji="0" lang="en-US" altLang="ko-KR" sz="2400" dirty="0">
              <a:latin typeface="+mj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kumimoji="0" lang="en-US" altLang="ko-KR" sz="2400" dirty="0">
                <a:latin typeface="+mj-lt"/>
              </a:rPr>
              <a:t>    (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</a:rPr>
              <a:t>cp, rm, mv</a:t>
            </a:r>
            <a:r>
              <a:rPr kumimoji="0" lang="en-US" altLang="ko-KR" sz="24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파일내용보기</a:t>
            </a:r>
            <a:r>
              <a:rPr kumimoji="0" lang="en-US" altLang="ko-KR" sz="2400" dirty="0">
                <a:latin typeface="+mj-lt"/>
              </a:rPr>
              <a:t>(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</a:rPr>
              <a:t>cat</a:t>
            </a:r>
            <a:r>
              <a:rPr kumimoji="0" lang="en-US" altLang="ko-KR" sz="24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압축</a:t>
            </a:r>
            <a:r>
              <a:rPr kumimoji="0" lang="en-US" altLang="ko-KR" sz="2400" dirty="0">
                <a:latin typeface="+mj-lt"/>
              </a:rPr>
              <a:t>(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</a:rPr>
              <a:t>zip, unzip, tar, </a:t>
            </a:r>
            <a:r>
              <a:rPr kumimoji="0" lang="en-US" altLang="ko-KR" sz="2400" dirty="0" err="1">
                <a:solidFill>
                  <a:srgbClr val="0070C0"/>
                </a:solidFill>
                <a:latin typeface="+mj-lt"/>
              </a:rPr>
              <a:t>gzip</a:t>
            </a:r>
            <a:r>
              <a:rPr kumimoji="0" lang="en-US" altLang="ko-KR" sz="24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권한 변경</a:t>
            </a:r>
            <a:r>
              <a:rPr kumimoji="0" lang="en-US" altLang="ko-KR" sz="2400" dirty="0">
                <a:latin typeface="+mj-lt"/>
              </a:rPr>
              <a:t>(</a:t>
            </a:r>
            <a:r>
              <a:rPr kumimoji="0" lang="en-US" altLang="ko-KR" sz="2400" dirty="0" err="1">
                <a:solidFill>
                  <a:srgbClr val="0070C0"/>
                </a:solidFill>
                <a:latin typeface="+mj-lt"/>
              </a:rPr>
              <a:t>chmod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</a:rPr>
              <a:t>, </a:t>
            </a:r>
            <a:r>
              <a:rPr kumimoji="0" lang="en-US" altLang="ko-KR" sz="2400" dirty="0" err="1">
                <a:solidFill>
                  <a:srgbClr val="0070C0"/>
                </a:solidFill>
                <a:latin typeface="+mj-lt"/>
              </a:rPr>
              <a:t>chown</a:t>
            </a:r>
            <a:r>
              <a:rPr kumimoji="0" lang="en-US" altLang="ko-KR" sz="2400" dirty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kumimoji="0" lang="ko-KR" altLang="en-US" sz="2400" dirty="0">
                <a:latin typeface="+mj-lt"/>
              </a:rPr>
              <a:t>편집기</a:t>
            </a:r>
            <a:r>
              <a:rPr kumimoji="0" lang="en-US" altLang="ko-KR" sz="2400" dirty="0">
                <a:latin typeface="+mj-lt"/>
              </a:rPr>
              <a:t>(</a:t>
            </a:r>
            <a:r>
              <a:rPr kumimoji="0" lang="en-US" altLang="ko-KR" sz="2400" dirty="0">
                <a:solidFill>
                  <a:srgbClr val="0070C0"/>
                </a:solidFill>
                <a:latin typeface="+mj-lt"/>
              </a:rPr>
              <a:t>vi</a:t>
            </a:r>
            <a:r>
              <a:rPr kumimoji="0" lang="en-US" altLang="ko-KR" sz="2400" dirty="0">
                <a:latin typeface="+mj-lt"/>
              </a:rPr>
              <a:t>)</a:t>
            </a:r>
          </a:p>
        </p:txBody>
      </p:sp>
      <p:sp>
        <p:nvSpPr>
          <p:cNvPr id="27680" name="Rectangle 2">
            <a:extLst>
              <a:ext uri="{FF2B5EF4-FFF2-40B4-BE49-F238E27FC236}">
                <a16:creationId xmlns:a16="http://schemas.microsoft.com/office/drawing/2014/main" id="{173C54D2-284B-3299-01D6-5FF572E9A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04813"/>
            <a:ext cx="3349625" cy="57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0070C0"/>
              </a:buClr>
              <a:buSzPct val="95000"/>
              <a:buFontTx/>
              <a:buNone/>
              <a:defRPr/>
            </a:pPr>
            <a:r>
              <a:rPr kumimoji="0" lang="en-US" altLang="ko-KR" sz="3000" b="1" dirty="0">
                <a:solidFill>
                  <a:srgbClr val="0070C0"/>
                </a:solidFill>
                <a:latin typeface="+mj-lt"/>
              </a:rPr>
              <a:t>2) </a:t>
            </a:r>
            <a:r>
              <a:rPr kumimoji="0" lang="ko-KR" altLang="en-US" sz="3000" b="1" dirty="0">
                <a:solidFill>
                  <a:srgbClr val="0070C0"/>
                </a:solidFill>
                <a:latin typeface="+mj-lt"/>
              </a:rPr>
              <a:t>리눅스 명령어</a:t>
            </a:r>
            <a:endParaRPr kumimoji="0" lang="en-US" altLang="ko-KR" sz="3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내용 개체 틀 67">
            <a:extLst>
              <a:ext uri="{FF2B5EF4-FFF2-40B4-BE49-F238E27FC236}">
                <a16:creationId xmlns:a16="http://schemas.microsoft.com/office/drawing/2014/main" id="{487510D5-CBBB-0237-43B9-AB1BB675E583}"/>
              </a:ext>
            </a:extLst>
          </p:cNvPr>
          <p:cNvSpPr>
            <a:spLocks/>
          </p:cNvSpPr>
          <p:nvPr/>
        </p:nvSpPr>
        <p:spPr bwMode="auto">
          <a:xfrm>
            <a:off x="792163" y="1185863"/>
            <a:ext cx="7489825" cy="787400"/>
          </a:xfrm>
          <a:prstGeom prst="roundRect">
            <a:avLst>
              <a:gd name="adj" fmla="val 6981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en-US" altLang="ko-KR" sz="2400">
                <a:latin typeface="+mj-lt"/>
              </a:rPr>
              <a:t>  passwd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1A18F8-76DE-B275-D868-F4F24857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42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0070C0"/>
              </a:buClr>
              <a:buSzPct val="95000"/>
              <a:buFont typeface="Arial" panose="020B0604020202020204" pitchFamily="34" charset="0"/>
              <a:buNone/>
            </a:pPr>
            <a:r>
              <a:rPr kumimoji="0" lang="en-US" altLang="ko-KR" sz="3000" b="1">
                <a:solidFill>
                  <a:srgbClr val="0070C0"/>
                </a:solidFill>
                <a:latin typeface="굴림" panose="020B0600000101010101" pitchFamily="50" charset="-127"/>
              </a:rPr>
              <a:t>3) </a:t>
            </a:r>
            <a:r>
              <a:rPr kumimoji="0" lang="ko-KR" altLang="en-US" sz="3000" b="1">
                <a:solidFill>
                  <a:srgbClr val="0070C0"/>
                </a:solidFill>
                <a:latin typeface="굴림" panose="020B0600000101010101" pitchFamily="50" charset="-127"/>
              </a:rPr>
              <a:t>계정암호 변경</a:t>
            </a:r>
            <a:endParaRPr kumimoji="0" lang="en-US" altLang="ko-KR" sz="3000" b="1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sp>
        <p:nvSpPr>
          <p:cNvPr id="28676" name="직사각형 1">
            <a:extLst>
              <a:ext uri="{FF2B5EF4-FFF2-40B4-BE49-F238E27FC236}">
                <a16:creationId xmlns:a16="http://schemas.microsoft.com/office/drawing/2014/main" id="{8E366DFB-52C7-642D-51B7-FCF35706E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2182813"/>
            <a:ext cx="6408737" cy="1128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rgbClr val="C00000"/>
                </a:solidFill>
                <a:latin typeface="+mj-lt"/>
              </a:rPr>
              <a:t>암호규칙 </a:t>
            </a:r>
            <a:r>
              <a:rPr kumimoji="0" lang="en-US" altLang="ko-KR" sz="24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kumimoji="0" lang="ko-KR" altLang="en-US" sz="2400" b="1" dirty="0">
                <a:solidFill>
                  <a:schemeClr val="tx1"/>
                </a:solidFill>
                <a:latin typeface="+mj-lt"/>
              </a:rPr>
              <a:t>최소 </a:t>
            </a:r>
            <a:r>
              <a:rPr kumimoji="0" lang="en-US" altLang="ko-KR" sz="2400" b="1" dirty="0">
                <a:solidFill>
                  <a:schemeClr val="tx1"/>
                </a:solidFill>
                <a:latin typeface="+mj-lt"/>
              </a:rPr>
              <a:t>8</a:t>
            </a:r>
            <a:r>
              <a:rPr kumimoji="0" lang="ko-KR" altLang="en-US" sz="2400" b="1" dirty="0">
                <a:solidFill>
                  <a:schemeClr val="tx1"/>
                </a:solidFill>
                <a:latin typeface="+mj-lt"/>
              </a:rPr>
              <a:t>자 이상</a:t>
            </a:r>
            <a:r>
              <a:rPr kumimoji="0" lang="en-US" altLang="ko-KR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kumimoji="0" lang="ko-KR" altLang="en-US" sz="2400" b="1" dirty="0">
                <a:solidFill>
                  <a:schemeClr val="tx1"/>
                </a:solidFill>
                <a:latin typeface="+mj-lt"/>
              </a:rPr>
              <a:t>단순 암호 안됨</a:t>
            </a:r>
            <a:endParaRPr kumimoji="0" lang="en-US" altLang="ko-KR" sz="2400" b="1" dirty="0">
              <a:solidFill>
                <a:schemeClr val="tx1"/>
              </a:solidFill>
              <a:latin typeface="+mj-lt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en-US" altLang="ko-KR" sz="2400" b="1" dirty="0">
                <a:solidFill>
                  <a:srgbClr val="C00000"/>
                </a:solidFill>
                <a:latin typeface="+mj-lt"/>
              </a:rPr>
              <a:t>Notepad : </a:t>
            </a:r>
            <a:r>
              <a:rPr lang="ko-KR" altLang="en-US" sz="2400" b="1" dirty="0">
                <a:solidFill>
                  <a:schemeClr val="tx1"/>
                </a:solidFill>
                <a:latin typeface="+mj-lt"/>
              </a:rPr>
              <a:t>변경된 암호 이용하여 </a:t>
            </a:r>
            <a:r>
              <a:rPr lang="ko-KR" altLang="en-US" sz="2400" b="1" dirty="0" err="1">
                <a:solidFill>
                  <a:schemeClr val="tx1"/>
                </a:solidFill>
                <a:latin typeface="+mj-lt"/>
              </a:rPr>
              <a:t>재접속</a:t>
            </a:r>
            <a:endParaRPr lang="ko-KR" altLang="en-US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2">
            <a:extLst>
              <a:ext uri="{FF2B5EF4-FFF2-40B4-BE49-F238E27FC236}">
                <a16:creationId xmlns:a16="http://schemas.microsoft.com/office/drawing/2014/main" id="{282CC45E-7D04-8B88-2376-ABC394B0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209675"/>
            <a:ext cx="83153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1) </a:t>
            </a:r>
            <a:r>
              <a:rPr lang="en-US" altLang="ko-KR" sz="2800" dirty="0" err="1">
                <a:solidFill>
                  <a:schemeClr val="tx1"/>
                </a:solidFill>
                <a:latin typeface="+mj-lt"/>
              </a:rPr>
              <a:t>NppFTP</a:t>
            </a: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latin typeface="+mj-lt"/>
              </a:rPr>
              <a:t>플러그인 설치</a:t>
            </a:r>
          </a:p>
        </p:txBody>
      </p:sp>
      <p:pic>
        <p:nvPicPr>
          <p:cNvPr id="28675" name="Picture 8">
            <a:extLst>
              <a:ext uri="{FF2B5EF4-FFF2-40B4-BE49-F238E27FC236}">
                <a16:creationId xmlns:a16="http://schemas.microsoft.com/office/drawing/2014/main" id="{CE5D96C9-4667-7099-1EE4-1A6FA518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978025"/>
            <a:ext cx="25638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>
            <a:extLst>
              <a:ext uri="{FF2B5EF4-FFF2-40B4-BE49-F238E27FC236}">
                <a16:creationId xmlns:a16="http://schemas.microsoft.com/office/drawing/2014/main" id="{E0375726-3D25-F870-21A6-ADDA9FA6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978025"/>
            <a:ext cx="54387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452CBB0-4011-FBC2-604F-975DE9BF3D9E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400050"/>
            <a:ext cx="8643938" cy="64293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</a:rPr>
              <a:t> 2.  Notepad++ 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</a:rPr>
              <a:t>편집기</a:t>
            </a:r>
            <a:endParaRPr kumimoji="0" lang="en-US" altLang="ko-KR" sz="3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C63CFB94-783A-C889-B732-BF80825D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41529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>
            <a:extLst>
              <a:ext uri="{FF2B5EF4-FFF2-40B4-BE49-F238E27FC236}">
                <a16:creationId xmlns:a16="http://schemas.microsoft.com/office/drawing/2014/main" id="{BFFB576C-DE61-CE0C-2F55-90E9417CE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75612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2) </a:t>
            </a:r>
            <a:r>
              <a:rPr lang="ko-KR" altLang="en-US" sz="2800" dirty="0">
                <a:solidFill>
                  <a:schemeClr val="tx1"/>
                </a:solidFill>
                <a:latin typeface="+mj-lt"/>
              </a:rPr>
              <a:t>원격연결 등록 </a:t>
            </a: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: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1446D43B-A960-6336-03E3-2AD67AD7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39100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1280FC70-8B42-254F-8522-9259CEF5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92225"/>
            <a:ext cx="3017838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id="{60CD0218-77D9-5CE1-2A3C-C2AACD88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92150"/>
            <a:ext cx="60674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>
            <a:extLst>
              <a:ext uri="{FF2B5EF4-FFF2-40B4-BE49-F238E27FC236}">
                <a16:creationId xmlns:a16="http://schemas.microsoft.com/office/drawing/2014/main" id="{66BCFD6D-3949-E301-83FA-243990CF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916113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2400" b="1">
                <a:solidFill>
                  <a:srgbClr val="FF0000"/>
                </a:solidFill>
                <a:latin typeface="굴림" panose="020B0600000101010101" pitchFamily="50" charset="-127"/>
              </a:rPr>
              <a:t>???22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2">
            <a:extLst>
              <a:ext uri="{FF2B5EF4-FFF2-40B4-BE49-F238E27FC236}">
                <a16:creationId xmlns:a16="http://schemas.microsoft.com/office/drawing/2014/main" id="{DDD6AFE9-4D8E-5301-CF24-861B2E66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5612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3) </a:t>
            </a:r>
            <a:r>
              <a:rPr lang="ko-KR" altLang="en-US" sz="2800" dirty="0">
                <a:solidFill>
                  <a:schemeClr val="tx1"/>
                </a:solidFill>
                <a:latin typeface="+mj-lt"/>
              </a:rPr>
              <a:t>원격연결 </a:t>
            </a: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: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0F40063D-BA63-9B5E-72C3-BD2E4AD6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2689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81146A86-7F02-924D-627B-1B7777E3E4E6}"/>
              </a:ext>
            </a:extLst>
          </p:cNvPr>
          <p:cNvSpPr/>
          <p:nvPr/>
        </p:nvSpPr>
        <p:spPr>
          <a:xfrm>
            <a:off x="1204913" y="1674813"/>
            <a:ext cx="5715000" cy="571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400" dirty="0">
                <a:solidFill>
                  <a:srgbClr val="0000FF"/>
                </a:solidFill>
                <a:latin typeface="+mj-lt"/>
                <a:ea typeface="+mj-ea"/>
              </a:rPr>
              <a:t> http://gamejigix.induk.ac.kr/~shop</a:t>
            </a:r>
            <a:r>
              <a:rPr lang="ko-KR" altLang="en-US" sz="2400" dirty="0">
                <a:solidFill>
                  <a:srgbClr val="0000FF"/>
                </a:solidFill>
                <a:latin typeface="+mj-lt"/>
                <a:ea typeface="+mj-ea"/>
              </a:rPr>
              <a:t>번호</a:t>
            </a:r>
            <a:endParaRPr lang="en-US" altLang="ko-KR" sz="2400" dirty="0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38915" name="Text Box 12">
            <a:extLst>
              <a:ext uri="{FF2B5EF4-FFF2-40B4-BE49-F238E27FC236}">
                <a16:creationId xmlns:a16="http://schemas.microsoft.com/office/drawing/2014/main" id="{58202BB0-4BB6-F4C9-95DA-05F7249E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538413"/>
            <a:ext cx="66278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400">
                <a:solidFill>
                  <a:schemeClr val="tx1"/>
                </a:solidFill>
                <a:latin typeface="+mj-lt"/>
                <a:ea typeface="+mj-ea"/>
              </a:rPr>
              <a:t>2) html</a:t>
            </a:r>
            <a:r>
              <a:rPr lang="ko-KR" altLang="en-US" sz="2400">
                <a:solidFill>
                  <a:schemeClr val="tx1"/>
                </a:solidFill>
                <a:latin typeface="+mj-lt"/>
                <a:ea typeface="+mj-ea"/>
              </a:rPr>
              <a:t>폴더의 </a:t>
            </a:r>
            <a:r>
              <a:rPr lang="en-US" altLang="ko-KR" sz="2400">
                <a:solidFill>
                  <a:schemeClr val="tx1"/>
                </a:solidFill>
                <a:latin typeface="+mj-lt"/>
                <a:ea typeface="+mj-ea"/>
              </a:rPr>
              <a:t>index.html </a:t>
            </a:r>
            <a:r>
              <a:rPr lang="ko-KR" altLang="en-US" sz="2400">
                <a:solidFill>
                  <a:schemeClr val="tx1"/>
                </a:solidFill>
                <a:latin typeface="+mj-lt"/>
                <a:ea typeface="+mj-ea"/>
              </a:rPr>
              <a:t>파일 수정후</a:t>
            </a:r>
            <a:r>
              <a:rPr lang="en-US" altLang="ko-KR" sz="2400">
                <a:solidFill>
                  <a:schemeClr val="tx1"/>
                </a:solidFill>
                <a:latin typeface="+mj-lt"/>
                <a:ea typeface="+mj-ea"/>
              </a:rPr>
              <a:t>, </a:t>
            </a:r>
            <a:r>
              <a:rPr lang="ko-KR" altLang="en-US" sz="2400">
                <a:solidFill>
                  <a:schemeClr val="tx1"/>
                </a:solidFill>
                <a:latin typeface="+mj-lt"/>
                <a:ea typeface="+mj-ea"/>
              </a:rPr>
              <a:t>저장</a:t>
            </a:r>
            <a:endParaRPr lang="en-US" altLang="ko-KR" sz="240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8916" name="Text Box 12">
            <a:extLst>
              <a:ext uri="{FF2B5EF4-FFF2-40B4-BE49-F238E27FC236}">
                <a16:creationId xmlns:a16="http://schemas.microsoft.com/office/drawing/2014/main" id="{EF8AE731-745B-E50F-1E21-0058E9A1E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65213"/>
            <a:ext cx="78581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1) </a:t>
            </a:r>
            <a:r>
              <a:rPr lang="ko-KR" altLang="en-US" sz="2400" dirty="0" err="1">
                <a:solidFill>
                  <a:schemeClr val="tx1"/>
                </a:solidFill>
                <a:latin typeface="+mj-lt"/>
                <a:ea typeface="+mj-ea"/>
              </a:rPr>
              <a:t>웹브라우저에서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 실행</a:t>
            </a:r>
            <a:endParaRPr lang="en-US" altLang="ko-KR" sz="24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EF419B-F5EC-EF12-8488-C86453061ED5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404813"/>
            <a:ext cx="8429625" cy="571500"/>
          </a:xfrm>
          <a:prstGeom prst="rect">
            <a:avLst/>
          </a:prstGeom>
          <a:noFill/>
          <a:ln w="19050" cap="sq" cmpd="sng">
            <a:noFill/>
          </a:ln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b="1" dirty="0">
                <a:solidFill>
                  <a:srgbClr val="C00000"/>
                </a:solidFill>
                <a:latin typeface="+mj-lt"/>
                <a:ea typeface="+mj-ea"/>
              </a:rPr>
              <a:t>[</a:t>
            </a:r>
            <a:r>
              <a:rPr kumimoji="0" lang="ko-KR" altLang="en-US" sz="2800" b="1" dirty="0">
                <a:solidFill>
                  <a:srgbClr val="C00000"/>
                </a:solidFill>
                <a:latin typeface="+mj-lt"/>
                <a:ea typeface="+mj-ea"/>
              </a:rPr>
              <a:t>실습</a:t>
            </a:r>
            <a:r>
              <a:rPr kumimoji="0" lang="en-US" altLang="ko-KR" sz="2800" b="1" dirty="0">
                <a:solidFill>
                  <a:srgbClr val="C00000"/>
                </a:solidFill>
                <a:latin typeface="+mj-lt"/>
                <a:ea typeface="+mj-ea"/>
              </a:rPr>
              <a:t>1] </a:t>
            </a:r>
            <a:r>
              <a:rPr kumimoji="0" lang="ko-KR" altLang="en-US" sz="2800" b="1" dirty="0">
                <a:solidFill>
                  <a:srgbClr val="0070C0"/>
                </a:solidFill>
                <a:latin typeface="+mj-lt"/>
                <a:ea typeface="+mj-ea"/>
              </a:rPr>
              <a:t>자신의 이름 출력</a:t>
            </a:r>
            <a:endParaRPr kumimoji="0" lang="en-US" altLang="ko-KR" sz="2800" b="1" dirty="0">
              <a:solidFill>
                <a:srgbClr val="0070C0"/>
              </a:solidFill>
              <a:latin typeface="+mj-lt"/>
              <a:ea typeface="+mj-ea"/>
            </a:endParaRPr>
          </a:p>
        </p:txBody>
      </p:sp>
      <p:pic>
        <p:nvPicPr>
          <p:cNvPr id="37894" name="그림 1">
            <a:extLst>
              <a:ext uri="{FF2B5EF4-FFF2-40B4-BE49-F238E27FC236}">
                <a16:creationId xmlns:a16="http://schemas.microsoft.com/office/drawing/2014/main" id="{0601EF49-C9C4-48B5-AC95-92DD8B15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141663"/>
            <a:ext cx="69786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2">
            <a:extLst>
              <a:ext uri="{FF2B5EF4-FFF2-40B4-BE49-F238E27FC236}">
                <a16:creationId xmlns:a16="http://schemas.microsoft.com/office/drawing/2014/main" id="{3855175E-6816-1F1D-BB69-01D05E547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5612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4) </a:t>
            </a:r>
            <a:r>
              <a:rPr lang="ko-KR" altLang="en-US" sz="2800" b="1" dirty="0">
                <a:solidFill>
                  <a:srgbClr val="000000"/>
                </a:solidFill>
                <a:latin typeface="+mj-lt"/>
              </a:rPr>
              <a:t>이전 작업파일 표시 감추기</a:t>
            </a:r>
            <a:r>
              <a:rPr lang="ko-KR" alt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+mj-lt"/>
              </a:rPr>
              <a:t>:</a:t>
            </a:r>
            <a:endParaRPr lang="ko-KR" alt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795" name="Picture 6">
            <a:extLst>
              <a:ext uri="{FF2B5EF4-FFF2-40B4-BE49-F238E27FC236}">
                <a16:creationId xmlns:a16="http://schemas.microsoft.com/office/drawing/2014/main" id="{B4B4F3DA-F22E-26CD-4B46-AA393C12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268413"/>
            <a:ext cx="22193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>
            <a:extLst>
              <a:ext uri="{FF2B5EF4-FFF2-40B4-BE49-F238E27FC236}">
                <a16:creationId xmlns:a16="http://schemas.microsoft.com/office/drawing/2014/main" id="{F4955F2F-BD6F-82E5-A2D2-6E235286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268413"/>
            <a:ext cx="613886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303F29E5-BB77-9F4F-263A-01AC61CD0656}"/>
              </a:ext>
            </a:extLst>
          </p:cNvPr>
          <p:cNvSpPr txBox="1">
            <a:spLocks/>
          </p:cNvSpPr>
          <p:nvPr/>
        </p:nvSpPr>
        <p:spPr bwMode="auto">
          <a:xfrm>
            <a:off x="373063" y="1390650"/>
            <a:ext cx="1009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en-US" altLang="ko-KR" sz="2400" b="1">
                <a:solidFill>
                  <a:srgbClr val="00B0F0"/>
                </a:solidFill>
              </a:rPr>
              <a:t>1-1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250E27D-3BAF-A0C2-A4A0-C646B20C3802}"/>
              </a:ext>
            </a:extLst>
          </p:cNvPr>
          <p:cNvSpPr txBox="1">
            <a:spLocks/>
          </p:cNvSpPr>
          <p:nvPr/>
        </p:nvSpPr>
        <p:spPr bwMode="auto">
          <a:xfrm>
            <a:off x="1876425" y="1390650"/>
            <a:ext cx="1009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en-US" altLang="ko-KR" sz="2400" b="1">
                <a:solidFill>
                  <a:srgbClr val="00B0F0"/>
                </a:solidFill>
              </a:rPr>
              <a:t>1-2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816B948-0DD7-7849-AD01-F1F2C80F1E52}"/>
              </a:ext>
            </a:extLst>
          </p:cNvPr>
          <p:cNvSpPr txBox="1">
            <a:spLocks/>
          </p:cNvSpPr>
          <p:nvPr/>
        </p:nvSpPr>
        <p:spPr bwMode="auto">
          <a:xfrm>
            <a:off x="3711575" y="1389063"/>
            <a:ext cx="10112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en-US" altLang="ko-KR" sz="2400" b="1">
                <a:solidFill>
                  <a:srgbClr val="00B0F0"/>
                </a:solidFill>
              </a:rPr>
              <a:t>2-1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0CD45F48-C975-278C-3875-4E1B03588D14}"/>
              </a:ext>
            </a:extLst>
          </p:cNvPr>
          <p:cNvSpPr txBox="1">
            <a:spLocks/>
          </p:cNvSpPr>
          <p:nvPr/>
        </p:nvSpPr>
        <p:spPr bwMode="auto">
          <a:xfrm>
            <a:off x="5673725" y="1390650"/>
            <a:ext cx="1009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en-US" altLang="ko-KR" sz="2400" b="1">
                <a:solidFill>
                  <a:srgbClr val="00B0F0"/>
                </a:solidFill>
              </a:rPr>
              <a:t>2-2</a:t>
            </a: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BF6E048F-D7CB-0DB8-AE55-321DC7E4E7B1}"/>
              </a:ext>
            </a:extLst>
          </p:cNvPr>
          <p:cNvSpPr txBox="1">
            <a:spLocks/>
          </p:cNvSpPr>
          <p:nvPr/>
        </p:nvSpPr>
        <p:spPr bwMode="auto">
          <a:xfrm>
            <a:off x="7554913" y="1390650"/>
            <a:ext cx="1009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buSzPct val="70000"/>
              <a:buFont typeface="Wingdings" panose="05000000000000000000" pitchFamily="2" charset="2"/>
              <a:buNone/>
            </a:pPr>
            <a:r>
              <a:rPr kumimoji="0" lang="en-US" altLang="ko-KR" sz="2400" b="1">
                <a:solidFill>
                  <a:srgbClr val="00B0F0"/>
                </a:solidFill>
              </a:rPr>
              <a:t>3-1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28B3BECC-98F6-704D-292B-285500B9738F}"/>
              </a:ext>
            </a:extLst>
          </p:cNvPr>
          <p:cNvSpPr txBox="1">
            <a:spLocks/>
          </p:cNvSpPr>
          <p:nvPr/>
        </p:nvSpPr>
        <p:spPr bwMode="auto">
          <a:xfrm>
            <a:off x="503238" y="361950"/>
            <a:ext cx="81359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Char char="v"/>
            </a:pPr>
            <a:r>
              <a:rPr kumimoji="0" lang="ko-KR" altLang="en-US" sz="3600" b="1">
                <a:solidFill>
                  <a:srgbClr val="0070C0"/>
                </a:solidFill>
                <a:latin typeface="굴림" panose="020B0600000101010101" pitchFamily="50" charset="-127"/>
              </a:rPr>
              <a:t>웹분야</a:t>
            </a:r>
            <a:r>
              <a:rPr kumimoji="0" lang="en-US" altLang="ko-KR" sz="3600" b="1">
                <a:solidFill>
                  <a:srgbClr val="0070C0"/>
                </a:solidFill>
                <a:latin typeface="굴림" panose="020B0600000101010101" pitchFamily="50" charset="-127"/>
              </a:rPr>
              <a:t> </a:t>
            </a:r>
            <a:r>
              <a:rPr kumimoji="0" lang="ko-KR" altLang="en-US" sz="3600" b="1">
                <a:solidFill>
                  <a:srgbClr val="0070C0"/>
                </a:solidFill>
                <a:latin typeface="굴림" panose="020B0600000101010101" pitchFamily="50" charset="-127"/>
              </a:rPr>
              <a:t>교과과정 </a:t>
            </a:r>
            <a:r>
              <a:rPr kumimoji="0" lang="en-US" altLang="ko-KR" sz="3600" b="1">
                <a:solidFill>
                  <a:srgbClr val="0070C0"/>
                </a:solidFill>
                <a:latin typeface="굴림" panose="020B0600000101010101" pitchFamily="50" charset="-127"/>
              </a:rPr>
              <a:t>: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DF83018-14D2-6720-C012-057DE52F4ED8}"/>
              </a:ext>
            </a:extLst>
          </p:cNvPr>
          <p:cNvSpPr/>
          <p:nvPr/>
        </p:nvSpPr>
        <p:spPr>
          <a:xfrm>
            <a:off x="7208838" y="2789238"/>
            <a:ext cx="1727200" cy="700087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Spring</a:t>
            </a:r>
          </a:p>
          <a:p>
            <a:pPr algn="ctr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000" b="1" dirty="0">
                <a:solidFill>
                  <a:srgbClr val="0070C0"/>
                </a:solidFill>
                <a:latin typeface="굴림" panose="020B0600000101010101" pitchFamily="50" charset="-127"/>
              </a:rPr>
              <a:t>(Framework)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C459A65-5A81-6427-51C4-0F61AA0F146B}"/>
              </a:ext>
            </a:extLst>
          </p:cNvPr>
          <p:cNvSpPr/>
          <p:nvPr/>
        </p:nvSpPr>
        <p:spPr>
          <a:xfrm>
            <a:off x="5219700" y="2789238"/>
            <a:ext cx="1895475" cy="700087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JSP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4F36CFF-A93B-0F2A-0540-124F370EAE8E}"/>
              </a:ext>
            </a:extLst>
          </p:cNvPr>
          <p:cNvSpPr/>
          <p:nvPr/>
        </p:nvSpPr>
        <p:spPr>
          <a:xfrm>
            <a:off x="3294063" y="2789238"/>
            <a:ext cx="1803400" cy="700087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Java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38BEB70-2DE5-AC1B-CB94-221933D9C081}"/>
              </a:ext>
            </a:extLst>
          </p:cNvPr>
          <p:cNvSpPr/>
          <p:nvPr/>
        </p:nvSpPr>
        <p:spPr>
          <a:xfrm>
            <a:off x="5221288" y="1985963"/>
            <a:ext cx="1895475" cy="698500"/>
          </a:xfrm>
          <a:prstGeom prst="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Laravel</a:t>
            </a:r>
          </a:p>
          <a:p>
            <a:pPr algn="ctr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000" b="1" dirty="0">
                <a:solidFill>
                  <a:srgbClr val="0070C0"/>
                </a:solidFill>
                <a:latin typeface="굴림" panose="020B0600000101010101" pitchFamily="50" charset="-127"/>
              </a:rPr>
              <a:t>(Framework)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70351D2-E4C6-78B7-65B7-05B8DBA3E63B}"/>
              </a:ext>
            </a:extLst>
          </p:cNvPr>
          <p:cNvSpPr/>
          <p:nvPr/>
        </p:nvSpPr>
        <p:spPr>
          <a:xfrm>
            <a:off x="3294063" y="1985963"/>
            <a:ext cx="1803400" cy="700087"/>
          </a:xfrm>
          <a:prstGeom prst="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PHP</a:t>
            </a:r>
            <a:r>
              <a:rPr kumimoji="0" lang="ko-KR" altLang="en-US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쇼핑몰</a:t>
            </a:r>
            <a:endParaRPr kumimoji="0" lang="en-US" altLang="ko-KR" sz="2400" b="1" dirty="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33A5F00-32A0-7D3B-EEC7-5710E91C50F0}"/>
              </a:ext>
            </a:extLst>
          </p:cNvPr>
          <p:cNvSpPr/>
          <p:nvPr/>
        </p:nvSpPr>
        <p:spPr>
          <a:xfrm>
            <a:off x="217488" y="1985963"/>
            <a:ext cx="1165225" cy="70008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+mj-lt"/>
              </a:rPr>
              <a:t>HTML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EC09546-881F-B72F-9F50-46CD66EE99C0}"/>
              </a:ext>
            </a:extLst>
          </p:cNvPr>
          <p:cNvSpPr/>
          <p:nvPr/>
        </p:nvSpPr>
        <p:spPr>
          <a:xfrm>
            <a:off x="1476375" y="1985963"/>
            <a:ext cx="1643063" cy="70008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 err="1">
                <a:solidFill>
                  <a:srgbClr val="0070C0"/>
                </a:solidFill>
                <a:latin typeface="굴림" panose="020B0600000101010101" pitchFamily="50" charset="-127"/>
              </a:rPr>
              <a:t>Javascript</a:t>
            </a:r>
            <a:endParaRPr kumimoji="0" lang="en-US" altLang="ko-KR" sz="2400" b="1" dirty="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2547154-A037-53F2-BC71-737E1B694764}"/>
              </a:ext>
            </a:extLst>
          </p:cNvPr>
          <p:cNvSpPr/>
          <p:nvPr/>
        </p:nvSpPr>
        <p:spPr>
          <a:xfrm>
            <a:off x="3294063" y="4270375"/>
            <a:ext cx="1803400" cy="700088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 err="1">
                <a:solidFill>
                  <a:srgbClr val="0070C0"/>
                </a:solidFill>
                <a:latin typeface="굴림" panose="020B0600000101010101" pitchFamily="50" charset="-127"/>
              </a:rPr>
              <a:t>Jquery</a:t>
            </a:r>
            <a:endParaRPr kumimoji="0" lang="en-US" altLang="ko-KR" sz="2400" b="1" dirty="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8E0502-AAA8-911F-4C88-4385AEFDE27D}"/>
              </a:ext>
            </a:extLst>
          </p:cNvPr>
          <p:cNvSpPr/>
          <p:nvPr/>
        </p:nvSpPr>
        <p:spPr>
          <a:xfrm>
            <a:off x="7208837" y="4270375"/>
            <a:ext cx="1752823" cy="700088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굴림" panose="020B0600000101010101" pitchFamily="50" charset="-127"/>
              </a:rPr>
              <a:t>react.js</a:t>
            </a:r>
          </a:p>
        </p:txBody>
      </p:sp>
      <p:sp>
        <p:nvSpPr>
          <p:cNvPr id="17425" name="TextBox 6">
            <a:extLst>
              <a:ext uri="{FF2B5EF4-FFF2-40B4-BE49-F238E27FC236}">
                <a16:creationId xmlns:a16="http://schemas.microsoft.com/office/drawing/2014/main" id="{F634B10E-1244-8496-4BA4-AEDB6334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08" y="4970462"/>
            <a:ext cx="1901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2400" b="1" dirty="0">
                <a:solidFill>
                  <a:srgbClr val="C00000"/>
                </a:solidFill>
                <a:latin typeface="굴림" panose="020B0600000101010101" pitchFamily="50" charset="-127"/>
              </a:rPr>
              <a:t>Front-End</a:t>
            </a:r>
            <a:endParaRPr lang="ko-KR" altLang="en-US" sz="2400" dirty="0">
              <a:solidFill>
                <a:srgbClr val="C00000"/>
              </a:solidFill>
              <a:latin typeface="굴림" panose="020B0600000101010101" pitchFamily="50" charset="-127"/>
            </a:endParaRPr>
          </a:p>
        </p:txBody>
      </p:sp>
      <p:sp>
        <p:nvSpPr>
          <p:cNvPr id="17426" name="TextBox 7">
            <a:extLst>
              <a:ext uri="{FF2B5EF4-FFF2-40B4-BE49-F238E27FC236}">
                <a16:creationId xmlns:a16="http://schemas.microsoft.com/office/drawing/2014/main" id="{B3611970-F555-9E06-3C1B-97AA0489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88" y="2721770"/>
            <a:ext cx="190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2400" b="1" dirty="0">
                <a:solidFill>
                  <a:srgbClr val="C00000"/>
                </a:solidFill>
                <a:latin typeface="굴림" panose="020B0600000101010101" pitchFamily="50" charset="-127"/>
              </a:rPr>
              <a:t>Back-End</a:t>
            </a:r>
            <a:endParaRPr lang="ko-KR" altLang="en-US" sz="2400" dirty="0">
              <a:solidFill>
                <a:srgbClr val="C00000"/>
              </a:solidFill>
              <a:latin typeface="굴림" panose="020B0600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EA1A1B9-0D61-FE99-DC03-7F576FF4BBAA}"/>
              </a:ext>
            </a:extLst>
          </p:cNvPr>
          <p:cNvSpPr/>
          <p:nvPr/>
        </p:nvSpPr>
        <p:spPr>
          <a:xfrm>
            <a:off x="217488" y="4270375"/>
            <a:ext cx="1165225" cy="70008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2400" b="1" dirty="0">
                <a:solidFill>
                  <a:srgbClr val="0070C0"/>
                </a:solidFill>
                <a:latin typeface="+mj-lt"/>
              </a:rPr>
              <a:t>HTML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DDF1434-307D-6A8F-E6E6-A14D8CCA190C}"/>
              </a:ext>
            </a:extLst>
          </p:cNvPr>
          <p:cNvSpPr/>
          <p:nvPr/>
        </p:nvSpPr>
        <p:spPr>
          <a:xfrm>
            <a:off x="1476375" y="4270375"/>
            <a:ext cx="1643063" cy="70008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sz="2400" b="1" dirty="0" err="1">
                <a:solidFill>
                  <a:srgbClr val="0070C0"/>
                </a:solidFill>
                <a:latin typeface="굴림" panose="020B0600000101010101" pitchFamily="50" charset="-127"/>
              </a:rPr>
              <a:t>Javascript</a:t>
            </a:r>
            <a:endParaRPr kumimoji="0" lang="en-US" altLang="ko-KR" sz="2400" b="1" dirty="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2">
            <a:extLst>
              <a:ext uri="{FF2B5EF4-FFF2-40B4-BE49-F238E27FC236}">
                <a16:creationId xmlns:a16="http://schemas.microsoft.com/office/drawing/2014/main" id="{09936D2F-88F8-62ED-F35E-E626D2B8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5612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+mj-lt"/>
              </a:rPr>
              <a:t>5) </a:t>
            </a:r>
            <a:r>
              <a:rPr lang="ko-KR" altLang="en-US" dirty="0">
                <a:solidFill>
                  <a:schemeClr val="tx1"/>
                </a:solidFill>
                <a:latin typeface="+mj-lt"/>
              </a:rPr>
              <a:t>글꼴설정 </a:t>
            </a:r>
            <a:r>
              <a:rPr lang="en-US" altLang="ko-KR" dirty="0">
                <a:solidFill>
                  <a:schemeClr val="tx1"/>
                </a:solidFill>
                <a:latin typeface="+mj-lt"/>
              </a:rPr>
              <a:t>&amp; </a:t>
            </a:r>
            <a:r>
              <a:rPr lang="ko-KR" altLang="en-US" dirty="0">
                <a:solidFill>
                  <a:schemeClr val="tx1"/>
                </a:solidFill>
                <a:latin typeface="+mj-lt"/>
              </a:rPr>
              <a:t>테마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4F40AF82-7467-F6FD-D83B-53CC56FE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68413"/>
            <a:ext cx="78581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F9489079-0D30-30A2-892F-7B843D90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73025"/>
            <a:ext cx="2295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2">
            <a:extLst>
              <a:ext uri="{FF2B5EF4-FFF2-40B4-BE49-F238E27FC236}">
                <a16:creationId xmlns:a16="http://schemas.microsoft.com/office/drawing/2014/main" id="{BD8140D0-7E1D-D23D-C078-74228E05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5612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6) </a:t>
            </a:r>
            <a:r>
              <a:rPr lang="ko-KR" altLang="en-US" sz="2800" dirty="0">
                <a:solidFill>
                  <a:schemeClr val="tx1"/>
                </a:solidFill>
                <a:latin typeface="+mj-lt"/>
              </a:rPr>
              <a:t>새 파일 만들기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1E6B7B16-92B7-AB8D-EF8E-26204C9D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42862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2">
            <a:extLst>
              <a:ext uri="{FF2B5EF4-FFF2-40B4-BE49-F238E27FC236}">
                <a16:creationId xmlns:a16="http://schemas.microsoft.com/office/drawing/2014/main" id="{C5C78CD8-6DFF-6AC1-AC54-EBDF4E53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75612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7) </a:t>
            </a:r>
            <a:r>
              <a:rPr lang="ko-KR" altLang="en-US" sz="2800" dirty="0">
                <a:solidFill>
                  <a:schemeClr val="tx1"/>
                </a:solidFill>
                <a:latin typeface="+mj-lt"/>
              </a:rPr>
              <a:t>업로드 </a:t>
            </a:r>
            <a:r>
              <a:rPr lang="en-US" altLang="ko-KR" sz="2800" dirty="0">
                <a:solidFill>
                  <a:schemeClr val="tx1"/>
                </a:solidFill>
                <a:latin typeface="+mj-lt"/>
              </a:rPr>
              <a:t>&amp; </a:t>
            </a:r>
            <a:r>
              <a:rPr lang="ko-KR" altLang="en-US" sz="2800" dirty="0">
                <a:solidFill>
                  <a:schemeClr val="tx1"/>
                </a:solidFill>
                <a:latin typeface="+mj-lt"/>
              </a:rPr>
              <a:t>다운로드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3B681484-457D-9F77-20DF-6E8A1472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96975"/>
            <a:ext cx="430688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그림 10">
            <a:extLst>
              <a:ext uri="{FF2B5EF4-FFF2-40B4-BE49-F238E27FC236}">
                <a16:creationId xmlns:a16="http://schemas.microsoft.com/office/drawing/2014/main" id="{7F74E394-73B5-8535-55EE-EA2E3220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35448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FA75E4E-E624-576C-609D-CB8274EF6B19}"/>
              </a:ext>
            </a:extLst>
          </p:cNvPr>
          <p:cNvSpPr/>
          <p:nvPr/>
        </p:nvSpPr>
        <p:spPr>
          <a:xfrm>
            <a:off x="1836738" y="3449638"/>
            <a:ext cx="7056437" cy="571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 gamejigix.induk.ac.kr/~shop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번호</a:t>
            </a:r>
            <a:r>
              <a:rPr lang="en-US" altLang="ko-KR" sz="2400" dirty="0">
                <a:solidFill>
                  <a:srgbClr val="C00000"/>
                </a:solidFill>
                <a:latin typeface="+mj-lt"/>
              </a:rPr>
              <a:t>/</a:t>
            </a:r>
            <a:r>
              <a:rPr lang="en-US" altLang="ko-KR" sz="2400" dirty="0" err="1">
                <a:solidFill>
                  <a:srgbClr val="C00000"/>
                </a:solidFill>
                <a:latin typeface="+mj-lt"/>
              </a:rPr>
              <a:t>a.php</a:t>
            </a:r>
            <a:endParaRPr lang="en-US" altLang="ko-KR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939" name="Text Box 12">
            <a:extLst>
              <a:ext uri="{FF2B5EF4-FFF2-40B4-BE49-F238E27FC236}">
                <a16:creationId xmlns:a16="http://schemas.microsoft.com/office/drawing/2014/main" id="{0E3B8E0C-278D-3F52-3B8B-9B18978E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119188"/>
            <a:ext cx="5673725" cy="46196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1) html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폴더에 </a:t>
            </a:r>
            <a:r>
              <a:rPr lang="en-US" altLang="ko-KR" sz="2400" dirty="0" err="1">
                <a:solidFill>
                  <a:schemeClr val="tx1"/>
                </a:solidFill>
                <a:latin typeface="+mj-lt"/>
              </a:rPr>
              <a:t>a.php</a:t>
            </a: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새 파일 만들기</a:t>
            </a:r>
            <a:endParaRPr lang="en-US" altLang="ko-K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867FB4-5E7A-BC67-9182-7F1C088818AA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404813"/>
            <a:ext cx="8429625" cy="571500"/>
          </a:xfrm>
          <a:prstGeom prst="rect">
            <a:avLst/>
          </a:prstGeom>
          <a:noFill/>
          <a:ln w="19050" cap="sq" cmpd="sng">
            <a:noFill/>
          </a:ln>
        </p:spPr>
        <p:txBody>
          <a:bodyPr anchor="ctr"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C00000"/>
                </a:solidFill>
                <a:latin typeface="+mj-lt"/>
              </a:rPr>
              <a:t>[</a:t>
            </a:r>
            <a:r>
              <a:rPr kumimoji="0" lang="ko-KR" altLang="en-US" sz="2800" dirty="0">
                <a:solidFill>
                  <a:srgbClr val="C00000"/>
                </a:solidFill>
                <a:latin typeface="+mj-lt"/>
              </a:rPr>
              <a:t>실습</a:t>
            </a:r>
            <a:r>
              <a:rPr kumimoji="0" lang="en-US" altLang="ko-KR" sz="2800" dirty="0">
                <a:solidFill>
                  <a:srgbClr val="C00000"/>
                </a:solidFill>
                <a:latin typeface="+mj-lt"/>
              </a:rPr>
              <a:t>2] 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PHP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프로그램으로 자신의 이름 출력</a:t>
            </a:r>
            <a:endParaRPr kumimoji="0" lang="en-US" altLang="ko-KR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9941" name="Text Box 12">
            <a:extLst>
              <a:ext uri="{FF2B5EF4-FFF2-40B4-BE49-F238E27FC236}">
                <a16:creationId xmlns:a16="http://schemas.microsoft.com/office/drawing/2014/main" id="{0D99A4C8-58A9-2814-0006-03CE239C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82975"/>
            <a:ext cx="1339850" cy="4619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400">
                <a:solidFill>
                  <a:schemeClr val="tx1"/>
                </a:solidFill>
                <a:latin typeface="+mj-lt"/>
              </a:rPr>
              <a:t>2) </a:t>
            </a:r>
            <a:r>
              <a:rPr lang="ko-KR" altLang="en-US" sz="2400">
                <a:solidFill>
                  <a:schemeClr val="tx1"/>
                </a:solidFill>
                <a:latin typeface="+mj-lt"/>
              </a:rPr>
              <a:t>실행 </a:t>
            </a:r>
            <a:r>
              <a:rPr lang="en-US" altLang="ko-KR" sz="2400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sp>
        <p:nvSpPr>
          <p:cNvPr id="39942" name="직사각형 1">
            <a:extLst>
              <a:ext uri="{FF2B5EF4-FFF2-40B4-BE49-F238E27FC236}">
                <a16:creationId xmlns:a16="http://schemas.microsoft.com/office/drawing/2014/main" id="{552A78E4-E660-D8C5-E707-805C2228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724025"/>
            <a:ext cx="3656012" cy="12001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rgbClr val="C00000"/>
                </a:solidFill>
                <a:latin typeface="+mj-lt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    echo "Hello ! 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홍길동</a:t>
            </a: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";</a:t>
            </a:r>
          </a:p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rgbClr val="C00000"/>
                </a:solidFill>
                <a:latin typeface="+mj-lt"/>
              </a:rPr>
              <a:t>?&gt;</a:t>
            </a:r>
          </a:p>
        </p:txBody>
      </p:sp>
      <p:pic>
        <p:nvPicPr>
          <p:cNvPr id="38919" name="_x476212496">
            <a:extLst>
              <a:ext uri="{FF2B5EF4-FFF2-40B4-BE49-F238E27FC236}">
                <a16:creationId xmlns:a16="http://schemas.microsoft.com/office/drawing/2014/main" id="{65BF0F9B-80B8-7A48-5C1D-27051B06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03400"/>
            <a:ext cx="30956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그림 2">
            <a:extLst>
              <a:ext uri="{FF2B5EF4-FFF2-40B4-BE49-F238E27FC236}">
                <a16:creationId xmlns:a16="http://schemas.microsoft.com/office/drawing/2014/main" id="{9C6CCC9F-B660-5487-F720-A0A40DBE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27188"/>
            <a:ext cx="3708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그림 4">
            <a:extLst>
              <a:ext uri="{FF2B5EF4-FFF2-40B4-BE49-F238E27FC236}">
                <a16:creationId xmlns:a16="http://schemas.microsoft.com/office/drawing/2014/main" id="{98CA5A19-5FCB-AD89-E598-F39447AE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716088"/>
            <a:ext cx="34258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10">
            <a:extLst>
              <a:ext uri="{FF2B5EF4-FFF2-40B4-BE49-F238E27FC236}">
                <a16:creationId xmlns:a16="http://schemas.microsoft.com/office/drawing/2014/main" id="{B22265B8-A84C-B32B-4A70-56E2DB50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1204913"/>
            <a:ext cx="30162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html 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폴더에 업로드</a:t>
            </a: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966" name="TextBox 10">
            <a:extLst>
              <a:ext uri="{FF2B5EF4-FFF2-40B4-BE49-F238E27FC236}">
                <a16:creationId xmlns:a16="http://schemas.microsoft.com/office/drawing/2014/main" id="{C87EF2B8-F353-F79B-19BD-022FD48E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239838"/>
            <a:ext cx="28146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디자인 파일 다운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659F601-45EC-753B-BB89-F454B0250201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400050"/>
            <a:ext cx="8643938" cy="64293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/>
          <a:lstStyle/>
          <a:p>
            <a:pPr eaLnBrk="1" latinLnBrk="1" hangingPunct="1">
              <a:spcBef>
                <a:spcPct val="20000"/>
              </a:spcBef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</a:rPr>
              <a:t> 3. 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</a:rPr>
              <a:t>쇼핑몰 작업파일 준비</a:t>
            </a:r>
            <a:endParaRPr lang="ko-KR" altLang="en-US" sz="36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그림 8">
            <a:extLst>
              <a:ext uri="{FF2B5EF4-FFF2-40B4-BE49-F238E27FC236}">
                <a16:creationId xmlns:a16="http://schemas.microsoft.com/office/drawing/2014/main" id="{66EE664D-E17C-D0C4-7F16-B387D20F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4" y="980728"/>
            <a:ext cx="8256332" cy="453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1">
            <a:extLst>
              <a:ext uri="{FF2B5EF4-FFF2-40B4-BE49-F238E27FC236}">
                <a16:creationId xmlns:a16="http://schemas.microsoft.com/office/drawing/2014/main" id="{E4F5C4F1-5690-61CA-F263-E854E129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76250"/>
            <a:ext cx="649128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kitty</a:t>
            </a:r>
            <a:r>
              <a:rPr lang="ko-KR" altLang="en-US" sz="2400" dirty="0">
                <a:solidFill>
                  <a:srgbClr val="0070C0"/>
                </a:solidFill>
                <a:latin typeface="+mj-lt"/>
              </a:rPr>
              <a:t>프로그램 </a:t>
            </a:r>
            <a:r>
              <a:rPr lang="en-US" altLang="ko-KR" sz="24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 html</a:t>
            </a:r>
            <a:r>
              <a:rPr lang="ko-KR" altLang="en-US" sz="2400" dirty="0">
                <a:solidFill>
                  <a:srgbClr val="0070C0"/>
                </a:solidFill>
                <a:latin typeface="+mj-lt"/>
              </a:rPr>
              <a:t>폴더에서 압축풀기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그림 13">
            <a:extLst>
              <a:ext uri="{FF2B5EF4-FFF2-40B4-BE49-F238E27FC236}">
                <a16:creationId xmlns:a16="http://schemas.microsoft.com/office/drawing/2014/main" id="{99B2CCDC-20A0-DFE2-A09A-DD4DED32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998538"/>
            <a:ext cx="25368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4">
            <a:extLst>
              <a:ext uri="{FF2B5EF4-FFF2-40B4-BE49-F238E27FC236}">
                <a16:creationId xmlns:a16="http://schemas.microsoft.com/office/drawing/2014/main" id="{CCE09DD7-C425-2710-D3D9-6277E3BC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2600"/>
            <a:ext cx="165735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ko-KR" altLang="en-US" sz="2400" dirty="0" err="1">
                <a:solidFill>
                  <a:srgbClr val="0070C0"/>
                </a:solidFill>
                <a:latin typeface="+mj-lt"/>
              </a:rPr>
              <a:t>새로고침</a:t>
            </a:r>
            <a:endParaRPr lang="ko-KR" alt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3012" name="TextBox 3">
            <a:extLst>
              <a:ext uri="{FF2B5EF4-FFF2-40B4-BE49-F238E27FC236}">
                <a16:creationId xmlns:a16="http://schemas.microsoft.com/office/drawing/2014/main" id="{DD076B3B-C3AB-404E-05D2-48BB12C62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2" y="404664"/>
            <a:ext cx="44958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ko-KR" sz="2200" dirty="0">
                <a:solidFill>
                  <a:srgbClr val="0070C0"/>
                </a:solidFill>
                <a:latin typeface="+mj-lt"/>
              </a:rPr>
              <a:t>gamejigix.induk.ac.kr/~shop</a:t>
            </a:r>
            <a:r>
              <a:rPr lang="ko-KR" altLang="en-US" sz="2200" dirty="0">
                <a:solidFill>
                  <a:srgbClr val="0070C0"/>
                </a:solidFill>
                <a:latin typeface="+mj-lt"/>
              </a:rPr>
              <a:t>번호</a:t>
            </a:r>
          </a:p>
        </p:txBody>
      </p:sp>
      <p:pic>
        <p:nvPicPr>
          <p:cNvPr id="41989" name="그림 2">
            <a:extLst>
              <a:ext uri="{FF2B5EF4-FFF2-40B4-BE49-F238E27FC236}">
                <a16:creationId xmlns:a16="http://schemas.microsoft.com/office/drawing/2014/main" id="{E2A39DB6-878C-583A-1F6A-007BADA6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44563"/>
            <a:ext cx="50292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D14FA27E-E911-5A5D-8B34-99D75B34CBA0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1355725"/>
            <a:ext cx="7205663" cy="582613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1) 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쇼핑몰 폴더구조</a:t>
            </a:r>
            <a:endParaRPr kumimoji="0" lang="en-US" altLang="ko-KR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3011" name="TextBox 3">
            <a:extLst>
              <a:ext uri="{FF2B5EF4-FFF2-40B4-BE49-F238E27FC236}">
                <a16:creationId xmlns:a16="http://schemas.microsoft.com/office/drawing/2014/main" id="{F45DE583-CDEF-6DFC-E8C7-42156F581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387600"/>
            <a:ext cx="28860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  </a:t>
            </a:r>
            <a:r>
              <a:rPr lang="ko-KR" altLang="en-US" sz="1800" b="1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관리자 프로그램</a:t>
            </a:r>
            <a:endParaRPr lang="en-US" altLang="ko-KR" sz="1800" b="1">
              <a:solidFill>
                <a:schemeClr val="tx1"/>
              </a:solidFill>
              <a:latin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css </a:t>
            </a:r>
            <a:r>
              <a:rPr lang="ko-KR" altLang="en-US" sz="1800" b="1">
                <a:solidFill>
                  <a:srgbClr val="0070C0"/>
                </a:solidFill>
                <a:latin typeface="굴림" panose="020B0600000101010101" pitchFamily="50" charset="-127"/>
              </a:rPr>
              <a:t>파일 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(*.css)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1800" b="1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800" b="1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홈피 </a:t>
            </a:r>
            <a:r>
              <a:rPr lang="ko-KR" altLang="en-US" sz="1800" b="1">
                <a:solidFill>
                  <a:schemeClr val="tx1"/>
                </a:solidFill>
                <a:latin typeface="굴림" panose="020B0600000101010101" pitchFamily="50" charset="-127"/>
              </a:rPr>
              <a:t>이미지</a:t>
            </a:r>
            <a:endParaRPr lang="en-US" altLang="ko-KR" sz="1800" b="1">
              <a:solidFill>
                <a:schemeClr val="tx1"/>
              </a:solidFill>
              <a:latin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js </a:t>
            </a:r>
            <a:r>
              <a:rPr lang="ko-KR" altLang="en-US" sz="1800" b="1">
                <a:solidFill>
                  <a:srgbClr val="0070C0"/>
                </a:solidFill>
                <a:latin typeface="굴림" panose="020B0600000101010101" pitchFamily="50" charset="-127"/>
              </a:rPr>
              <a:t>파일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(*.js)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1800" b="1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800" b="1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제품사진</a:t>
            </a:r>
            <a:endParaRPr lang="en-US" altLang="ko-KR" sz="1800" b="1">
              <a:solidFill>
                <a:schemeClr val="tx1"/>
              </a:solidFill>
              <a:latin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1800" b="1">
                <a:solidFill>
                  <a:srgbClr val="0070C0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800" b="1">
                <a:solidFill>
                  <a:srgbClr val="0070C0"/>
                </a:solidFill>
                <a:latin typeface="굴림" panose="020B0600000101010101" pitchFamily="50" charset="-127"/>
              </a:rPr>
              <a:t>폰트 파일</a:t>
            </a:r>
          </a:p>
        </p:txBody>
      </p:sp>
      <p:pic>
        <p:nvPicPr>
          <p:cNvPr id="43012" name="그림 2">
            <a:extLst>
              <a:ext uri="{FF2B5EF4-FFF2-40B4-BE49-F238E27FC236}">
                <a16:creationId xmlns:a16="http://schemas.microsoft.com/office/drawing/2014/main" id="{51325F7C-4B0F-E2FE-EAB1-AF99D0AC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036763"/>
            <a:ext cx="217328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9E90C50-85EC-D300-F0CE-D67E47FFD756}"/>
              </a:ext>
            </a:extLst>
          </p:cNvPr>
          <p:cNvSpPr txBox="1">
            <a:spLocks noChangeArrowheads="1"/>
          </p:cNvSpPr>
          <p:nvPr/>
        </p:nvSpPr>
        <p:spPr>
          <a:xfrm>
            <a:off x="320675" y="433388"/>
            <a:ext cx="8643938" cy="64293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</a:rPr>
              <a:t> 4.  Bootstrap 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</a:rPr>
              <a:t>디자인 </a:t>
            </a:r>
            <a:r>
              <a:rPr kumimoji="0" lang="en-US" altLang="ko-KR" sz="3600" dirty="0">
                <a:solidFill>
                  <a:srgbClr val="0070C0"/>
                </a:solidFill>
                <a:latin typeface="+mj-lt"/>
              </a:rPr>
              <a:t>Library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그림 2">
            <a:extLst>
              <a:ext uri="{FF2B5EF4-FFF2-40B4-BE49-F238E27FC236}">
                <a16:creationId xmlns:a16="http://schemas.microsoft.com/office/drawing/2014/main" id="{EFBFC80E-CC68-7150-3913-3998A48B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44525"/>
            <a:ext cx="29876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그림 4">
            <a:extLst>
              <a:ext uri="{FF2B5EF4-FFF2-40B4-BE49-F238E27FC236}">
                <a16:creationId xmlns:a16="http://schemas.microsoft.com/office/drawing/2014/main" id="{3B84FA57-A215-BAC5-ED60-C635747F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658813"/>
            <a:ext cx="29479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그림 6">
            <a:extLst>
              <a:ext uri="{FF2B5EF4-FFF2-40B4-BE49-F238E27FC236}">
                <a16:creationId xmlns:a16="http://schemas.microsoft.com/office/drawing/2014/main" id="{A372DF02-701A-CC0F-176D-5E20659B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752475"/>
            <a:ext cx="2667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3">
            <a:extLst>
              <a:ext uri="{FF2B5EF4-FFF2-40B4-BE49-F238E27FC236}">
                <a16:creationId xmlns:a16="http://schemas.microsoft.com/office/drawing/2014/main" id="{593FDC60-0D86-A5F3-FC45-62370E00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25438"/>
            <a:ext cx="85042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0070C0"/>
              </a:buClr>
              <a:buSzPct val="95000"/>
              <a:buFontTx/>
              <a:buNone/>
            </a:pPr>
            <a:r>
              <a:rPr kumimoji="0" lang="en-US" altLang="ko-KR" sz="2400" b="1">
                <a:solidFill>
                  <a:srgbClr val="0070C0"/>
                </a:solidFill>
                <a:latin typeface="굴림" panose="020B0600000101010101" pitchFamily="50" charset="-127"/>
              </a:rPr>
              <a:t>css </a:t>
            </a:r>
            <a:r>
              <a:rPr kumimoji="0" lang="ko-KR" altLang="en-US" sz="2400" b="1">
                <a:solidFill>
                  <a:srgbClr val="0070C0"/>
                </a:solidFill>
                <a:latin typeface="굴림" panose="020B0600000101010101" pitchFamily="50" charset="-127"/>
              </a:rPr>
              <a:t>폴더</a:t>
            </a:r>
            <a:r>
              <a:rPr kumimoji="0" lang="en-US" altLang="ko-KR" sz="2400" b="1">
                <a:solidFill>
                  <a:srgbClr val="0070C0"/>
                </a:solidFill>
                <a:latin typeface="굴림" panose="020B0600000101010101" pitchFamily="50" charset="-127"/>
              </a:rPr>
              <a:t>                 js </a:t>
            </a:r>
            <a:r>
              <a:rPr kumimoji="0" lang="ko-KR" altLang="en-US" sz="2400" b="1">
                <a:solidFill>
                  <a:srgbClr val="0070C0"/>
                </a:solidFill>
                <a:latin typeface="굴림" panose="020B0600000101010101" pitchFamily="50" charset="-127"/>
              </a:rPr>
              <a:t>폴더</a:t>
            </a:r>
            <a:r>
              <a:rPr kumimoji="0" lang="en-US" altLang="ko-KR" sz="2400" b="1">
                <a:solidFill>
                  <a:srgbClr val="0070C0"/>
                </a:solidFill>
                <a:latin typeface="굴림" panose="020B0600000101010101" pitchFamily="50" charset="-127"/>
              </a:rPr>
              <a:t>                    webfont </a:t>
            </a:r>
            <a:r>
              <a:rPr kumimoji="0" lang="ko-KR" altLang="en-US" sz="2400" b="1">
                <a:solidFill>
                  <a:srgbClr val="0070C0"/>
                </a:solidFill>
                <a:latin typeface="굴림" panose="020B0600000101010101" pitchFamily="50" charset="-127"/>
              </a:rPr>
              <a:t>폴더</a:t>
            </a:r>
            <a:endParaRPr kumimoji="0" lang="en-US" altLang="ko-KR" sz="2400" b="1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6AD0570C-BA88-021E-0FA6-66A38F7B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4121150"/>
            <a:ext cx="21050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0070C0"/>
              </a:buClr>
              <a:buSzPct val="95000"/>
              <a:buFontTx/>
              <a:buNone/>
            </a:pPr>
            <a:r>
              <a:rPr kumimoji="0" lang="en-US" altLang="ko-KR" sz="2400" b="1">
                <a:solidFill>
                  <a:srgbClr val="0070C0"/>
                </a:solidFill>
                <a:latin typeface="굴림" panose="020B0600000101010101" pitchFamily="50" charset="-127"/>
              </a:rPr>
              <a:t>images </a:t>
            </a:r>
            <a:r>
              <a:rPr kumimoji="0" lang="ko-KR" altLang="en-US" sz="2400" b="1">
                <a:solidFill>
                  <a:srgbClr val="0070C0"/>
                </a:solidFill>
                <a:latin typeface="굴림" panose="020B0600000101010101" pitchFamily="50" charset="-127"/>
              </a:rPr>
              <a:t>폴더</a:t>
            </a:r>
            <a:endParaRPr kumimoji="0" lang="en-US" altLang="ko-KR" sz="2400" b="1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pic>
        <p:nvPicPr>
          <p:cNvPr id="44039" name="그림 2">
            <a:extLst>
              <a:ext uri="{FF2B5EF4-FFF2-40B4-BE49-F238E27FC236}">
                <a16:creationId xmlns:a16="http://schemas.microsoft.com/office/drawing/2014/main" id="{2B39B91B-9880-3ED5-3FA9-E13C9981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33825"/>
            <a:ext cx="6151562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5C73C684-2B72-A4A2-B86A-99D4E1D54B39}"/>
              </a:ext>
            </a:extLst>
          </p:cNvPr>
          <p:cNvSpPr txBox="1">
            <a:spLocks noChangeArrowheads="1"/>
          </p:cNvSpPr>
          <p:nvPr/>
        </p:nvSpPr>
        <p:spPr>
          <a:xfrm>
            <a:off x="215900" y="298450"/>
            <a:ext cx="8496300" cy="642938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3200" dirty="0">
                <a:solidFill>
                  <a:srgbClr val="0070C0"/>
                </a:solidFill>
                <a:latin typeface="+mj-lt"/>
              </a:rPr>
              <a:t>2) test_list.html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4C021D6-4938-0688-9922-F4063C32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941388"/>
            <a:ext cx="8713787" cy="4824412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&lt;!DOCTYPE html&gt;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&lt;html lang="kr"&gt;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&lt;head&gt;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&lt;meta charset="utf-8"&gt;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700">
                <a:solidFill>
                  <a:schemeClr val="tx1"/>
                </a:solidFill>
                <a:cs typeface="Arial" panose="020B0604020202020204" pitchFamily="34" charset="0"/>
              </a:rPr>
              <a:t>&lt;meta name="viewport" content="width=device-width, initial-scale=1, shrink-to-fit=no"&gt;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&lt;title&gt;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판매관리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&lt;/title&gt;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cs typeface="Arial" panose="020B0604020202020204" pitchFamily="34" charset="0"/>
              </a:rPr>
              <a:t>    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&lt;link   href="css/bootstrap.min.css" rel="stylesheet"&gt;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    &lt;script src="js/jquery-3.7.1.min.js"&gt;&lt;/script&gt;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    &lt;script src="js/bootstrap.bundle.min.js"&gt;&lt;/script&gt;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&lt;/head&gt;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&lt;body&gt;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cs typeface="Arial" panose="020B0604020202020204" pitchFamily="34" charset="0"/>
              </a:rPr>
              <a:t>    </a:t>
            </a:r>
            <a:r>
              <a:rPr lang="en-US" altLang="ko-KR" sz="1800" b="1">
                <a:solidFill>
                  <a:srgbClr val="C00000"/>
                </a:solidFill>
                <a:cs typeface="Arial" panose="020B0604020202020204" pitchFamily="34" charset="0"/>
              </a:rPr>
              <a:t>&lt;div class="container"&gt;</a:t>
            </a:r>
            <a:endParaRPr lang="en-US" altLang="ko-KR" sz="180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cs typeface="Arial" panose="020B0604020202020204" pitchFamily="34" charset="0"/>
              </a:rPr>
              <a:t>        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&lt;h1&gt;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안녕하세요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!&lt;/h1&gt;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rgbClr val="C00000"/>
                </a:solidFill>
                <a:cs typeface="Arial" panose="020B0604020202020204" pitchFamily="34" charset="0"/>
              </a:rPr>
              <a:t>    &lt;/div&gt;</a:t>
            </a:r>
            <a:endParaRPr lang="en-US" altLang="ko-KR" sz="180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&lt;/body&gt;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&lt;/html&gt;</a:t>
            </a:r>
          </a:p>
        </p:txBody>
      </p:sp>
      <p:pic>
        <p:nvPicPr>
          <p:cNvPr id="45060" name="_x289974648" descr="0040">
            <a:extLst>
              <a:ext uri="{FF2B5EF4-FFF2-40B4-BE49-F238E27FC236}">
                <a16:creationId xmlns:a16="http://schemas.microsoft.com/office/drawing/2014/main" id="{B5AF283D-3A8F-1751-AF1D-2BA74534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238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7DD2383-0D6C-0378-E5D9-2F289042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50838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Char char="v"/>
            </a:pPr>
            <a:r>
              <a:rPr kumimoji="0" lang="ko-KR" altLang="en-US" sz="3600" b="1">
                <a:solidFill>
                  <a:srgbClr val="0070C0"/>
                </a:solidFill>
                <a:latin typeface="굴림" panose="020B0600000101010101" pitchFamily="50" charset="-127"/>
              </a:rPr>
              <a:t>쇼핑몰</a:t>
            </a:r>
            <a:r>
              <a:rPr kumimoji="0" lang="en-US" altLang="ko-KR" sz="3600" b="1">
                <a:solidFill>
                  <a:srgbClr val="0070C0"/>
                </a:solidFill>
                <a:latin typeface="굴림" panose="020B0600000101010101" pitchFamily="50" charset="-127"/>
              </a:rPr>
              <a:t>(PHP)</a:t>
            </a:r>
            <a:endParaRPr kumimoji="0" lang="en-US" altLang="ko-KR" sz="2200" b="1">
              <a:solidFill>
                <a:srgbClr val="C00000"/>
              </a:solidFill>
              <a:latin typeface="굴림" panose="020B0600000101010101" pitchFamily="50" charset="-127"/>
            </a:endParaRPr>
          </a:p>
        </p:txBody>
      </p:sp>
      <p:pic>
        <p:nvPicPr>
          <p:cNvPr id="18435" name="그림 2">
            <a:extLst>
              <a:ext uri="{FF2B5EF4-FFF2-40B4-BE49-F238E27FC236}">
                <a16:creationId xmlns:a16="http://schemas.microsoft.com/office/drawing/2014/main" id="{4BD806EE-C556-1916-A939-76D0FC18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6500"/>
            <a:ext cx="40259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그림 4">
            <a:extLst>
              <a:ext uri="{FF2B5EF4-FFF2-40B4-BE49-F238E27FC236}">
                <a16:creationId xmlns:a16="http://schemas.microsoft.com/office/drawing/2014/main" id="{954EE448-93B9-CBAA-8787-7AB5AD7E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6500"/>
            <a:ext cx="410845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>
            <a:extLst>
              <a:ext uri="{FF2B5EF4-FFF2-40B4-BE49-F238E27FC236}">
                <a16:creationId xmlns:a16="http://schemas.microsoft.com/office/drawing/2014/main" id="{873B5A0A-A9AE-2EC0-8819-ECA8CF69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58775"/>
            <a:ext cx="5410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SzPct val="70000"/>
              <a:buFont typeface="Arial" panose="020B0604020202020204" pitchFamily="34" charset="0"/>
              <a:buNone/>
            </a:pPr>
            <a:r>
              <a:rPr kumimoji="0" lang="en-US" altLang="ko-KR" sz="2200" b="1" dirty="0">
                <a:solidFill>
                  <a:srgbClr val="C00000"/>
                </a:solidFill>
                <a:latin typeface="굴림" panose="020B0600000101010101" pitchFamily="50" charset="-127"/>
              </a:rPr>
              <a:t>gamejigi.induk.ac.kr/~</a:t>
            </a:r>
            <a:r>
              <a:rPr kumimoji="0" lang="en-US" altLang="ko-KR" sz="2200" b="1" dirty="0" err="1">
                <a:solidFill>
                  <a:srgbClr val="C00000"/>
                </a:solidFill>
                <a:latin typeface="굴림" panose="020B0600000101010101" pitchFamily="50" charset="-127"/>
              </a:rPr>
              <a:t>shopdemo</a:t>
            </a:r>
            <a:endParaRPr kumimoji="0" lang="en-US" altLang="ko-KR" sz="2200" b="1" dirty="0">
              <a:solidFill>
                <a:srgbClr val="C00000"/>
              </a:solidFill>
              <a:latin typeface="굴림" panose="020B0600000101010101" pitchFamily="50" charset="-127"/>
            </a:endParaRPr>
          </a:p>
          <a:p>
            <a:pPr eaLnBrk="1" latinLnBrk="0" hangingPunct="1">
              <a:spcBef>
                <a:spcPct val="0"/>
              </a:spcBef>
              <a:buSzPct val="70000"/>
              <a:buFont typeface="Arial" panose="020B0604020202020204" pitchFamily="34" charset="0"/>
              <a:buNone/>
            </a:pPr>
            <a:r>
              <a:rPr kumimoji="0" lang="en-US" altLang="ko-KR" sz="2200" b="1" dirty="0">
                <a:solidFill>
                  <a:srgbClr val="C00000"/>
                </a:solidFill>
                <a:latin typeface="굴림" panose="020B0600000101010101" pitchFamily="50" charset="-127"/>
              </a:rPr>
              <a:t>gamejigi.induk.ac.kr/~</a:t>
            </a:r>
            <a:r>
              <a:rPr kumimoji="0" lang="en-US" altLang="ko-KR" sz="2200" b="1" dirty="0" err="1">
                <a:solidFill>
                  <a:srgbClr val="C00000"/>
                </a:solidFill>
                <a:latin typeface="굴림" panose="020B0600000101010101" pitchFamily="50" charset="-127"/>
              </a:rPr>
              <a:t>shopdemo</a:t>
            </a:r>
            <a:r>
              <a:rPr kumimoji="0" lang="en-US" altLang="ko-KR" sz="2200" b="1" dirty="0">
                <a:solidFill>
                  <a:srgbClr val="C00000"/>
                </a:solidFill>
                <a:latin typeface="굴림" panose="020B0600000101010101" pitchFamily="50" charset="-127"/>
              </a:rPr>
              <a:t>/admin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7">
            <a:extLst>
              <a:ext uri="{FF2B5EF4-FFF2-40B4-BE49-F238E27FC236}">
                <a16:creationId xmlns:a16="http://schemas.microsoft.com/office/drawing/2014/main" id="{95608FBC-9F42-9323-8168-8628CE34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09E052E-A579-3901-2F54-E16A7188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3263846-2FF1-D65F-713E-1A9374DF32F2}"/>
              </a:ext>
            </a:extLst>
          </p:cNvPr>
          <p:cNvGraphicFramePr>
            <a:graphicFrameLocks noGrp="1"/>
          </p:cNvGraphicFramePr>
          <p:nvPr/>
        </p:nvGraphicFramePr>
        <p:xfrm>
          <a:off x="588963" y="465138"/>
          <a:ext cx="8015287" cy="22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container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97" marB="456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Bootstrap</a:t>
                      </a:r>
                      <a:r>
                        <a:rPr lang="ko-KR" altLang="en-US" sz="1800" dirty="0"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에서 화면의 동적영역을 지정하는 클래스</a:t>
                      </a:r>
                      <a:r>
                        <a:rPr lang="en-US" altLang="ko-KR" sz="1800" dirty="0"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0" spc="-12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-12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고정된</a:t>
                      </a:r>
                      <a:r>
                        <a:rPr lang="en-US" altLang="ko-KR" sz="1800" kern="0" spc="-12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800" kern="0" spc="-12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가로 폭                      화면전체 </a:t>
                      </a:r>
                      <a:r>
                        <a:rPr lang="ko-KR" altLang="en-US" sz="1800" kern="0" spc="-12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가로폭</a:t>
                      </a:r>
                      <a:endParaRPr lang="en-US" altLang="ko-KR" sz="1800" kern="0" spc="-12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      &lt;div class="</a:t>
                      </a:r>
                      <a:r>
                        <a:rPr lang="en-US" altLang="ko-KR" sz="1800" b="0" kern="0" spc="-12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container</a:t>
                      </a:r>
                      <a:r>
                        <a:rPr lang="en-US" altLang="ko-KR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"&gt;                &lt;div class="</a:t>
                      </a:r>
                      <a:r>
                        <a:rPr lang="en-US" altLang="ko-KR" sz="1800" b="0" kern="0" spc="-12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container</a:t>
                      </a:r>
                      <a:r>
                        <a:rPr kumimoji="0" lang="en-US" altLang="ko-KR" sz="1800" b="0" i="0" u="none" strike="noStrike" kern="12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-fluid</a:t>
                      </a:r>
                      <a:r>
                        <a:rPr lang="en-US" altLang="ko-KR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"&gt;</a:t>
                      </a:r>
                      <a:endParaRPr lang="en-US" altLang="ko-KR" sz="1800" b="0" kern="0" spc="-12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          html </a:t>
                      </a:r>
                      <a:r>
                        <a:rPr lang="ko-KR" altLang="en-US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소스                                         </a:t>
                      </a:r>
                      <a:r>
                        <a:rPr lang="en-US" altLang="ko-KR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 html </a:t>
                      </a:r>
                      <a:r>
                        <a:rPr lang="ko-KR" altLang="en-US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소스</a:t>
                      </a:r>
                      <a:endParaRPr lang="ko-KR" altLang="en-US" sz="1800" b="0" kern="0" spc="-12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 spc="-1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 Semilight" panose="020B0502040204020203" pitchFamily="50" charset="-127"/>
                          <a:cs typeface="Arial" panose="020B0604020202020204" pitchFamily="34" charset="0"/>
                        </a:rPr>
                        <a:t>      &lt;div&gt;                                                  &lt;div&gt;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92" name="그림 2">
            <a:extLst>
              <a:ext uri="{FF2B5EF4-FFF2-40B4-BE49-F238E27FC236}">
                <a16:creationId xmlns:a16="http://schemas.microsoft.com/office/drawing/2014/main" id="{E8EBE7D6-7012-A44A-86C5-27EAA804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68638"/>
            <a:ext cx="4545012" cy="96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3" name="그림 5">
            <a:extLst>
              <a:ext uri="{FF2B5EF4-FFF2-40B4-BE49-F238E27FC236}">
                <a16:creationId xmlns:a16="http://schemas.microsoft.com/office/drawing/2014/main" id="{3CFD9E22-A0D0-D07B-0A94-E486D1AF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068638"/>
            <a:ext cx="3692525" cy="1012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7">
            <a:extLst>
              <a:ext uri="{FF2B5EF4-FFF2-40B4-BE49-F238E27FC236}">
                <a16:creationId xmlns:a16="http://schemas.microsoft.com/office/drawing/2014/main" id="{612319BE-1C45-7088-6CEE-198152F9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D6D78B2-75F0-5151-2D24-4DEF2A1230E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31788"/>
            <a:ext cx="7205662" cy="642937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3200" dirty="0">
                <a:solidFill>
                  <a:srgbClr val="0070C0"/>
                </a:solidFill>
                <a:latin typeface="+mj-lt"/>
              </a:rPr>
              <a:t>3) </a:t>
            </a:r>
            <a:r>
              <a:rPr kumimoji="0" lang="ko-KR" altLang="en-US" sz="3200" dirty="0">
                <a:solidFill>
                  <a:srgbClr val="0070C0"/>
                </a:solidFill>
                <a:latin typeface="+mj-lt"/>
              </a:rPr>
              <a:t>메뉴 만들기 </a:t>
            </a:r>
            <a:r>
              <a:rPr kumimoji="0" lang="en-US" altLang="ko-KR" sz="3200" dirty="0">
                <a:solidFill>
                  <a:srgbClr val="0070C0"/>
                </a:solidFill>
                <a:latin typeface="+mj-lt"/>
              </a:rPr>
              <a:t>(Navbar)</a:t>
            </a:r>
          </a:p>
        </p:txBody>
      </p:sp>
      <p:pic>
        <p:nvPicPr>
          <p:cNvPr id="47108" name="_x289978088" descr="0044">
            <a:extLst>
              <a:ext uri="{FF2B5EF4-FFF2-40B4-BE49-F238E27FC236}">
                <a16:creationId xmlns:a16="http://schemas.microsoft.com/office/drawing/2014/main" id="{256F052D-B157-9069-6C0A-F53DF9BC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01725"/>
            <a:ext cx="42211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_x147482352">
            <a:extLst>
              <a:ext uri="{FF2B5EF4-FFF2-40B4-BE49-F238E27FC236}">
                <a16:creationId xmlns:a16="http://schemas.microsoft.com/office/drawing/2014/main" id="{01E28A74-1602-6FD0-D038-F5942379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96975"/>
            <a:ext cx="41735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_x147483504">
            <a:extLst>
              <a:ext uri="{FF2B5EF4-FFF2-40B4-BE49-F238E27FC236}">
                <a16:creationId xmlns:a16="http://schemas.microsoft.com/office/drawing/2014/main" id="{9BF9BD14-5D78-9343-B96B-FC28DC8C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27114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7">
            <a:extLst>
              <a:ext uri="{FF2B5EF4-FFF2-40B4-BE49-F238E27FC236}">
                <a16:creationId xmlns:a16="http://schemas.microsoft.com/office/drawing/2014/main" id="{069B4D14-232C-C180-F212-DE861A1E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9C6076C-60FA-AEBE-2E9D-845A6BC5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4500"/>
            <a:ext cx="8712200" cy="4640263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&lt;nav class="navbar navbar-expand-lg </a:t>
            </a:r>
            <a:r>
              <a:rPr lang="en-US" altLang="ko-KR" sz="1800" kern="0" spc="-150" dirty="0">
                <a:solidFill>
                  <a:srgbClr val="0070C0"/>
                </a:solidFill>
                <a:latin typeface="+mj-lt"/>
                <a:ea typeface="-윤고딕340" panose="02030504000101010101" pitchFamily="18" charset="-127"/>
              </a:rPr>
              <a:t>navbar-dark </a:t>
            </a:r>
            <a:r>
              <a:rPr lang="en-US" altLang="ko-KR" sz="1800" kern="0" spc="-150" dirty="0" err="1">
                <a:solidFill>
                  <a:srgbClr val="0070C0"/>
                </a:solidFill>
                <a:latin typeface="+mj-lt"/>
                <a:ea typeface="-윤고딕340" panose="02030504000101010101" pitchFamily="18" charset="-127"/>
              </a:rPr>
              <a:t>bg</a:t>
            </a:r>
            <a:r>
              <a:rPr lang="en-US" altLang="ko-KR" sz="1800" kern="0" spc="-150" dirty="0">
                <a:solidFill>
                  <a:srgbClr val="0070C0"/>
                </a:solidFill>
                <a:latin typeface="+mj-lt"/>
                <a:ea typeface="-윤고딕340" panose="02030504000101010101" pitchFamily="18" charset="-127"/>
              </a:rPr>
              <a:t>-dark</a:t>
            </a:r>
            <a:r>
              <a:rPr lang="en-US" altLang="ko-KR" sz="1800" kern="0" spc="-150" dirty="0">
                <a:solidFill>
                  <a:srgbClr val="000000"/>
                </a:solidFill>
                <a:latin typeface="+mj-lt"/>
                <a:ea typeface="-윤고딕340" panose="02030504000101010101" pitchFamily="18" charset="-127"/>
              </a:rPr>
              <a:t>"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&lt;div class="container-fluid"&gt;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&lt;a class="navbar-brand" </a:t>
            </a:r>
            <a:r>
              <a:rPr lang="en-US" altLang="ko-KR" sz="1800" kern="0" spc="-100" dirty="0" err="1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href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="#"&gt;</a:t>
            </a:r>
            <a:r>
              <a:rPr lang="ko-KR" altLang="en-US" sz="1800" kern="0" spc="-150" dirty="0">
                <a:solidFill>
                  <a:srgbClr val="0070C0"/>
                </a:solidFill>
                <a:latin typeface="+mj-lt"/>
                <a:ea typeface="-윤고딕340" panose="02030504000101010101" pitchFamily="18" charset="-127"/>
              </a:rPr>
              <a:t>제목 부분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&lt;/a&gt;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&lt;button class="navbar-toggler" type="button" data-bs-toggle="collapse" 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data-bs-target="#</a:t>
            </a:r>
            <a:r>
              <a:rPr lang="en-US" altLang="ko-KR" sz="1800" kern="0" spc="-100" dirty="0" err="1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navbarSupportedContent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" aria-controls="</a:t>
            </a:r>
            <a:r>
              <a:rPr lang="en-US" altLang="ko-KR" sz="1800" kern="0" spc="-100" dirty="0" err="1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navbarSupportedContent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" 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aria-expanded="false" aria-label="Toggle navigation"&gt;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&lt;span class="navbar-toggler-icon"&gt;&lt;/span&gt;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&lt;/button&gt;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&lt;div class="collapse navbar-collapse" id="</a:t>
            </a:r>
            <a:r>
              <a:rPr lang="en-US" altLang="ko-KR" sz="1800" kern="0" spc="-100" dirty="0" err="1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navbarSupportedContent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"&gt;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   &lt;</a:t>
            </a:r>
            <a:r>
              <a:rPr lang="en-US" altLang="ko-KR" sz="1800" kern="0" spc="-100" dirty="0" err="1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ul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class="navbar-nav </a:t>
            </a:r>
            <a:r>
              <a:rPr lang="en-US" altLang="ko-KR" sz="1800" kern="0" spc="-150" dirty="0">
                <a:solidFill>
                  <a:srgbClr val="0070C0"/>
                </a:solidFill>
                <a:latin typeface="+mj-lt"/>
                <a:ea typeface="-윤고딕340" panose="02030504000101010101" pitchFamily="18" charset="-127"/>
              </a:rPr>
              <a:t>me-auto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mb-2 mb-lg-0"&gt;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50" dirty="0">
                <a:solidFill>
                  <a:srgbClr val="C00000"/>
                </a:solidFill>
                <a:latin typeface="+mj-lt"/>
                <a:ea typeface="-윤고딕340" panose="02030504000101010101" pitchFamily="18" charset="-127"/>
              </a:rPr>
              <a:t>                …</a:t>
            </a:r>
            <a:r>
              <a:rPr lang="en-US" altLang="ko-KR" sz="1800" kern="0" spc="-100" dirty="0">
                <a:solidFill>
                  <a:srgbClr val="C00000"/>
                </a:solidFill>
                <a:latin typeface="+mj-lt"/>
                <a:ea typeface="-윤고딕310" panose="02030504000101010101" pitchFamily="18" charset="-127"/>
              </a:rPr>
              <a:t> </a:t>
            </a:r>
            <a:endParaRPr lang="en-US" altLang="ko-KR" sz="1800" kern="0" spc="-100" dirty="0">
              <a:solidFill>
                <a:srgbClr val="C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o-KR" altLang="en-US" sz="1800" kern="0" spc="-150" dirty="0">
                <a:solidFill>
                  <a:srgbClr val="C00000"/>
                </a:solidFill>
                <a:latin typeface="+mj-lt"/>
                <a:ea typeface="-윤고딕340" panose="02030504000101010101" pitchFamily="18" charset="-127"/>
              </a:rPr>
              <a:t>           메뉴 부분</a:t>
            </a:r>
            <a:endParaRPr lang="ko-KR" altLang="en-US" sz="1800" kern="0" spc="-100" dirty="0">
              <a:solidFill>
                <a:srgbClr val="C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50" dirty="0">
                <a:solidFill>
                  <a:srgbClr val="C00000"/>
                </a:solidFill>
                <a:latin typeface="+mj-lt"/>
                <a:ea typeface="-윤고딕340" panose="02030504000101010101" pitchFamily="18" charset="-127"/>
              </a:rPr>
              <a:t>                …</a:t>
            </a:r>
            <a:r>
              <a:rPr lang="ko-KR" altLang="en-US" sz="1800" kern="0" spc="-100" dirty="0">
                <a:solidFill>
                  <a:srgbClr val="C00000"/>
                </a:solidFill>
                <a:latin typeface="+mj-lt"/>
                <a:ea typeface="-윤고딕310" panose="02030504000101010101" pitchFamily="18" charset="-127"/>
              </a:rPr>
              <a:t> </a:t>
            </a:r>
            <a:endParaRPr lang="ko-KR" altLang="en-US" sz="1800" kern="0" spc="-100" dirty="0">
              <a:solidFill>
                <a:srgbClr val="C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   &lt;/</a:t>
            </a:r>
            <a:r>
              <a:rPr lang="en-US" altLang="ko-KR" sz="1800" kern="0" spc="-100" dirty="0" err="1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ul</a:t>
            </a: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      &lt;/div&gt;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  <a:p>
            <a:pPr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ko-KR" sz="1800" kern="0" spc="-100" dirty="0">
                <a:solidFill>
                  <a:srgbClr val="000000"/>
                </a:solidFill>
                <a:latin typeface="+mj-lt"/>
                <a:ea typeface="-윤고딕310" panose="02030504000101010101" pitchFamily="18" charset="-127"/>
              </a:rPr>
              <a:t>&lt;/nav&gt;</a:t>
            </a:r>
            <a:endParaRPr lang="en-US" altLang="ko-KR" sz="1800" kern="0" spc="-1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7">
            <a:extLst>
              <a:ext uri="{FF2B5EF4-FFF2-40B4-BE49-F238E27FC236}">
                <a16:creationId xmlns:a16="http://schemas.microsoft.com/office/drawing/2014/main" id="{59E1BB7F-1060-1AB5-743F-746AD5A0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7C5A671-7081-F031-79F9-C124567DAB83}"/>
              </a:ext>
            </a:extLst>
          </p:cNvPr>
          <p:cNvGraphicFramePr>
            <a:graphicFrameLocks noGrp="1"/>
          </p:cNvGraphicFramePr>
          <p:nvPr/>
        </p:nvGraphicFramePr>
        <p:xfrm>
          <a:off x="312738" y="393700"/>
          <a:ext cx="8580437" cy="1292225"/>
        </p:xfrm>
        <a:graphic>
          <a:graphicData uri="http://schemas.openxmlformats.org/drawingml/2006/table">
            <a:tbl>
              <a:tblPr/>
              <a:tblGrid>
                <a:gridCol w="858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574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단순 메뉴</a:t>
                      </a:r>
                    </a:p>
                  </a:txBody>
                  <a:tcPr marT="45627" marB="45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65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Y견명조" panose="02030600000101010101" pitchFamily="18" charset="-127"/>
                          <a:cs typeface="Arial" panose="020B0604020202020204" pitchFamily="34" charset="0"/>
                        </a:rPr>
                        <a:t>&lt;li class="nav-item"&gt;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Y견명조" panose="02030600000101010101" pitchFamily="18" charset="-127"/>
                          <a:cs typeface="Arial" panose="020B0604020202020204" pitchFamily="34" charset="0"/>
                        </a:rPr>
                        <a:t>    &lt;a class="nav-link" </a:t>
                      </a:r>
                      <a:r>
                        <a:rPr kumimoji="0" lang="en-US" altLang="ko-K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Y견명조" panose="02030600000101010101" pitchFamily="18" charset="-127"/>
                          <a:cs typeface="Arial" panose="020B0604020202020204" pitchFamily="34" charset="0"/>
                        </a:rPr>
                        <a:t>href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Y견명조" panose="02030600000101010101" pitchFamily="18" charset="-127"/>
                          <a:cs typeface="Arial" panose="020B0604020202020204" pitchFamily="34" charset="0"/>
                        </a:rPr>
                        <a:t>="#"&gt;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Arial" panose="020B0604020202020204" pitchFamily="34" charset="0"/>
                        </a:rPr>
                        <a:t>메뉴이름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Y견명조" panose="02030600000101010101" pitchFamily="18" charset="-127"/>
                          <a:cs typeface="Arial" panose="020B0604020202020204" pitchFamily="34" charset="0"/>
                        </a:rPr>
                        <a:t>&lt;/a&gt;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Y견명조" panose="02030600000101010101" pitchFamily="18" charset="-127"/>
                          <a:cs typeface="Arial" panose="020B0604020202020204" pitchFamily="34" charset="0"/>
                        </a:rPr>
                        <a:t>&lt;/li&gt;</a:t>
                      </a:r>
                    </a:p>
                  </a:txBody>
                  <a:tcPr marT="45627" marB="456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95C7A11-CC8F-866F-82F4-984B23FD0EFC}"/>
              </a:ext>
            </a:extLst>
          </p:cNvPr>
          <p:cNvGraphicFramePr>
            <a:graphicFrameLocks noGrp="1"/>
          </p:cNvGraphicFramePr>
          <p:nvPr/>
        </p:nvGraphicFramePr>
        <p:xfrm>
          <a:off x="312738" y="1849438"/>
          <a:ext cx="8580437" cy="347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콤보박스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dropdown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메뉴</a:t>
                      </a: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44">
                <a:tc>
                  <a:txBody>
                    <a:bodyPr/>
                    <a:lstStyle/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&lt;li class="nav-item dropdown"&gt;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&lt;a class="nav-link dropdown-toggle" 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href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="#" id="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navbarDropdown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 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    role="button" data-bs-toggle="dropdown" aria-expanded="false"&gt;  </a:t>
                      </a:r>
                    </a:p>
                    <a:p>
                      <a:pPr fontAlgn="base" latinLnBrk="0"/>
                      <a:r>
                        <a:rPr kumimoji="0" lang="en-US" altLang="ko-KR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kumimoji="0" lang="ko-KR" altLang="en-US" sz="1800" b="1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콤보상자</a:t>
                      </a:r>
                      <a:r>
                        <a:rPr kumimoji="0" lang="en-US" altLang="ko-KR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메뉴이름</a:t>
                      </a:r>
                      <a:endParaRPr kumimoji="0" lang="en-US" altLang="ko-KR" sz="18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0"/>
                      <a:r>
                        <a:rPr kumimoji="0" lang="en-US" altLang="ko-KR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&lt;/a&gt;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&lt;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ul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class="dropdown-menu" aria-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labelledby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navbarDropdown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 &lt;li&gt;&lt;a class="dropdown-item" 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href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="#"&gt;</a:t>
                      </a:r>
                      <a:r>
                        <a:rPr kumimoji="0" lang="ko-KR" altLang="en-US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하위메뉴</a:t>
                      </a:r>
                      <a:r>
                        <a:rPr kumimoji="0" lang="en-US" altLang="ko-KR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&lt;/a&gt;&lt;/li&gt;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 &lt;li&gt;&lt;a class="dropdown-item" 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href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="#"&gt;</a:t>
                      </a:r>
                      <a:r>
                        <a:rPr kumimoji="0" lang="ko-KR" altLang="en-US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하위메뉴</a:t>
                      </a:r>
                      <a:r>
                        <a:rPr kumimoji="0" lang="en-US" altLang="ko-KR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&lt;/a&gt;&lt;/li&gt;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 &lt;li&gt;&lt;a class="dropdown-item" 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href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="#"&gt;</a:t>
                      </a:r>
                      <a:r>
                        <a:rPr kumimoji="0" lang="ko-KR" altLang="en-US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하위메뉴</a:t>
                      </a:r>
                      <a:r>
                        <a:rPr kumimoji="0" lang="en-US" altLang="ko-KR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&lt;/a&gt;&lt;/li&gt;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&lt;/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ul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</a:t>
                      </a: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&lt;/li&gt;</a:t>
                      </a: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7">
            <a:extLst>
              <a:ext uri="{FF2B5EF4-FFF2-40B4-BE49-F238E27FC236}">
                <a16:creationId xmlns:a16="http://schemas.microsoft.com/office/drawing/2014/main" id="{4D8C5FD7-0EE7-37C9-F592-B395D601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44B9FA9-18C3-4675-D152-1E18E7ADB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7E7EDDD-26AF-8451-EED1-6B25BF08CEE6}"/>
              </a:ext>
            </a:extLst>
          </p:cNvPr>
          <p:cNvGraphicFramePr>
            <a:graphicFrameLocks noGrp="1"/>
          </p:cNvGraphicFramePr>
          <p:nvPr/>
        </p:nvGraphicFramePr>
        <p:xfrm>
          <a:off x="280988" y="2227263"/>
          <a:ext cx="8582025" cy="93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메뉴사이 가로구분선</a:t>
                      </a:r>
                    </a:p>
                  </a:txBody>
                  <a:tcPr marL="91458" marR="91458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53">
                <a:tc>
                  <a:txBody>
                    <a:bodyPr/>
                    <a:lstStyle/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&lt;li&gt;&lt;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class="</a:t>
                      </a:r>
                      <a:r>
                        <a:rPr kumimoji="0" lang="en-US" altLang="ko-KR" sz="18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dropdown-divider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"&gt;&lt;/li&gt;</a:t>
                      </a:r>
                    </a:p>
                  </a:txBody>
                  <a:tcPr marL="91458" marR="91458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0AB7166-9226-9C55-6045-07954D5C5F78}"/>
              </a:ext>
            </a:extLst>
          </p:cNvPr>
          <p:cNvGraphicFramePr>
            <a:graphicFrameLocks noGrp="1"/>
          </p:cNvGraphicFramePr>
          <p:nvPr/>
        </p:nvGraphicFramePr>
        <p:xfrm>
          <a:off x="276225" y="3321050"/>
          <a:ext cx="8580438" cy="93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Goto SHOP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버튼</a:t>
                      </a:r>
                    </a:p>
                  </a:txBody>
                  <a:tcPr marL="91441" marR="91441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53">
                <a:tc>
                  <a:txBody>
                    <a:bodyPr/>
                    <a:lstStyle/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&lt;a </a:t>
                      </a:r>
                      <a:r>
                        <a:rPr kumimoji="0" lang="en-US" altLang="ko-KR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href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="#" class="</a:t>
                      </a:r>
                      <a:r>
                        <a:rPr kumimoji="0" lang="en-US" altLang="ko-KR" sz="18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btn</a:t>
                      </a:r>
                      <a:r>
                        <a:rPr kumimoji="0" lang="en-US" altLang="ko-KR" sz="18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btn-sm</a:t>
                      </a:r>
                      <a:r>
                        <a:rPr kumimoji="0" lang="en-US" altLang="ko-KR" sz="18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btn</a:t>
                      </a:r>
                      <a:r>
                        <a:rPr kumimoji="0" lang="en-US" altLang="ko-KR" sz="18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-outline-secondary </a:t>
                      </a:r>
                      <a:r>
                        <a:rPr kumimoji="0" lang="en-US" altLang="ko-KR" sz="1800" b="1" kern="12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btn</a:t>
                      </a:r>
                      <a:r>
                        <a:rPr kumimoji="0" lang="en-US" altLang="ko-KR" sz="18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-dark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"&gt;Goto Shop&lt;/a&gt;</a:t>
                      </a:r>
                    </a:p>
                  </a:txBody>
                  <a:tcPr marL="91441" marR="91441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196" name="그림 3">
            <a:extLst>
              <a:ext uri="{FF2B5EF4-FFF2-40B4-BE49-F238E27FC236}">
                <a16:creationId xmlns:a16="http://schemas.microsoft.com/office/drawing/2014/main" id="{BBDDD99A-7E12-F4C7-B13C-2A03C1D4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270375"/>
            <a:ext cx="84756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_x147482352">
            <a:extLst>
              <a:ext uri="{FF2B5EF4-FFF2-40B4-BE49-F238E27FC236}">
                <a16:creationId xmlns:a16="http://schemas.microsoft.com/office/drawing/2014/main" id="{83037ADA-5826-DBC8-2A3A-B7E4FB06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250"/>
            <a:ext cx="41735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A420A91E-1345-7143-6DE5-A879966226F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277813"/>
            <a:ext cx="7205662" cy="642937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3600" b="1" dirty="0">
                <a:solidFill>
                  <a:srgbClr val="0070C0"/>
                </a:solidFill>
              </a:rPr>
              <a:t>4) </a:t>
            </a:r>
            <a:r>
              <a:rPr kumimoji="0" lang="en-US" altLang="ko-KR" sz="3600" b="1" dirty="0" err="1">
                <a:solidFill>
                  <a:srgbClr val="0070C0"/>
                </a:solidFill>
              </a:rPr>
              <a:t>css</a:t>
            </a:r>
            <a:r>
              <a:rPr kumimoji="0" lang="ko-KR" altLang="en-US" sz="3600" b="1" dirty="0">
                <a:solidFill>
                  <a:srgbClr val="0070C0"/>
                </a:solidFill>
              </a:rPr>
              <a:t>폴더에</a:t>
            </a:r>
            <a:r>
              <a:rPr kumimoji="0" lang="en-US" altLang="ko-KR" sz="3600" b="1" dirty="0">
                <a:solidFill>
                  <a:srgbClr val="0070C0"/>
                </a:solidFill>
              </a:rPr>
              <a:t> test.css</a:t>
            </a:r>
            <a:r>
              <a:rPr kumimoji="0" lang="ko-KR" altLang="en-US" sz="3600" b="1" dirty="0">
                <a:solidFill>
                  <a:srgbClr val="0070C0"/>
                </a:solidFill>
              </a:rPr>
              <a:t> 만들기</a:t>
            </a:r>
            <a:endParaRPr kumimoji="0" lang="en-US" altLang="ko-KR" sz="3600" b="1" dirty="0">
              <a:solidFill>
                <a:srgbClr val="0070C0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187E05A-9C3A-AFFE-AB76-276C20E1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213100"/>
            <a:ext cx="8321675" cy="2316163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… … …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&lt;title&gt;test&lt;/title&gt;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&lt;link  href="css/bootstrap.min.css" rel="stylesheet"&gt;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C00000"/>
                </a:solidFill>
                <a:cs typeface="Arial" panose="020B0604020202020204" pitchFamily="34" charset="0"/>
              </a:rPr>
              <a:t>    &lt;link  href="css/test.css" rel="stylesheet"&gt;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&lt;script src="js/jquery-3.7.1.min.js"&gt;&lt;/script&gt;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&lt;script src="js/bootstrap.bundle.min.js"&gt;&lt;/script&gt;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&lt;/head&gt;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… … …</a:t>
            </a: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BF46449F-2A82-61BA-E911-AB4C6415AB6B}"/>
              </a:ext>
            </a:extLst>
          </p:cNvPr>
          <p:cNvSpPr/>
          <p:nvPr/>
        </p:nvSpPr>
        <p:spPr>
          <a:xfrm>
            <a:off x="4418013" y="2781300"/>
            <a:ext cx="515937" cy="566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4F45555C-215C-ED2D-52C5-6660325A0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920750"/>
            <a:ext cx="8320088" cy="1871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table { font-size:10pt; text-align:center; vertical-align:middle </a:t>
            </a:r>
            <a:r>
              <a:rPr lang="en-US" altLang="ko-KR" sz="1800">
                <a:solidFill>
                  <a:srgbClr val="C00000"/>
                </a:solidFill>
                <a:cs typeface="Arial" panose="020B0604020202020204" pitchFamily="34" charset="0"/>
              </a:rPr>
              <a:t>!imporant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; }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a:link { text-decoration: none; }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.mymargin5 { margin:5px 0px 5px 0px; }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.mycolor1 { background-color:steelblue  !imporant; color:white  !imporant; }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.mycolor2 { background-color:lightsteelblue  !imporant; }</a:t>
            </a: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.mycolor3 { background-color:lightyellow  !imporant; 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9F3E7811-C53D-B333-BC66-452784FBD1E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31788"/>
            <a:ext cx="7205662" cy="642937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3600" b="1" dirty="0">
                <a:solidFill>
                  <a:srgbClr val="0070C0"/>
                </a:solidFill>
              </a:rPr>
              <a:t>5) </a:t>
            </a:r>
            <a:r>
              <a:rPr kumimoji="0" lang="ko-KR" altLang="en-US" sz="3600" b="1" dirty="0">
                <a:solidFill>
                  <a:srgbClr val="0070C0"/>
                </a:solidFill>
              </a:rPr>
              <a:t>제목표시줄 만들기</a:t>
            </a:r>
            <a:endParaRPr kumimoji="0" lang="en-US" altLang="ko-KR" sz="3600" b="1" dirty="0">
              <a:solidFill>
                <a:srgbClr val="0070C0"/>
              </a:solidFill>
            </a:endParaRPr>
          </a:p>
        </p:txBody>
      </p:sp>
      <p:pic>
        <p:nvPicPr>
          <p:cNvPr id="52227" name="_x448833928">
            <a:extLst>
              <a:ext uri="{FF2B5EF4-FFF2-40B4-BE49-F238E27FC236}">
                <a16:creationId xmlns:a16="http://schemas.microsoft.com/office/drawing/2014/main" id="{A656BA27-C87C-0B31-ACC9-37F5800C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98763"/>
            <a:ext cx="60769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1A0EB0C-7B1D-62EC-9542-BD230D596660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173163"/>
          <a:ext cx="8016875" cy="123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alert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13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Bootstrap</a:t>
                      </a:r>
                      <a:r>
                        <a:rPr lang="ko-KR" altLang="en-US" sz="1800" dirty="0"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에서 경고용 표시줄을 표시</a:t>
                      </a:r>
                      <a:endParaRPr lang="en-US" altLang="ko-KR" sz="1800" dirty="0"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latinLnBrk="1"/>
                      <a:endParaRPr lang="en-US" altLang="ko-KR" sz="1000" kern="0" spc="-12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fontAlgn="base" latinLnBrk="0"/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&lt;div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class="</a:t>
                      </a:r>
                      <a:r>
                        <a:rPr kumimoji="0" lang="en-US" altLang="ko-KR" sz="18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alert  mycolor1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role="alert"&gt;</a:t>
                      </a:r>
                      <a:r>
                        <a:rPr kumimoji="0" lang="ko-KR" altLang="en-US" sz="18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사용자</a:t>
                      </a:r>
                      <a:r>
                        <a:rPr kumimoji="0"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&lt;/div&gt;</a:t>
                      </a:r>
                    </a:p>
                  </a:txBody>
                  <a:tcPr marL="91454" marR="91454" marT="45691" marB="456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7F06D612-D2C3-F60D-D49D-9A50C58B730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31788"/>
            <a:ext cx="7205662" cy="642937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3600" b="1" dirty="0">
                <a:solidFill>
                  <a:srgbClr val="0070C0"/>
                </a:solidFill>
              </a:rPr>
              <a:t>6) </a:t>
            </a:r>
            <a:r>
              <a:rPr kumimoji="0" lang="ko-KR" altLang="en-US" sz="3600" b="1" dirty="0">
                <a:solidFill>
                  <a:srgbClr val="0070C0"/>
                </a:solidFill>
              </a:rPr>
              <a:t>목록 테이블 만들기</a:t>
            </a:r>
            <a:endParaRPr kumimoji="0" lang="en-US" altLang="ko-KR" sz="3600" b="1" dirty="0">
              <a:solidFill>
                <a:srgbClr val="0070C0"/>
              </a:solidFill>
            </a:endParaRPr>
          </a:p>
        </p:txBody>
      </p:sp>
      <p:pic>
        <p:nvPicPr>
          <p:cNvPr id="53251" name="그림 2">
            <a:extLst>
              <a:ext uri="{FF2B5EF4-FFF2-40B4-BE49-F238E27FC236}">
                <a16:creationId xmlns:a16="http://schemas.microsoft.com/office/drawing/2014/main" id="{A4C9009D-90E6-A80D-D3FB-0D5A4352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096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5E3D7042-16C3-6965-1406-CE2A1C1BC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44500"/>
            <a:ext cx="8712200" cy="600868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&lt;table class="</a:t>
            </a:r>
            <a:r>
              <a:rPr lang="en-US" altLang="ko-KR" sz="1800" b="1">
                <a:solidFill>
                  <a:srgbClr val="0070C0"/>
                </a:solidFill>
                <a:cs typeface="Arial" panose="020B0604020202020204" pitchFamily="34" charset="0"/>
              </a:rPr>
              <a:t>table  table-bordered  table-sm  table-hover 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mymargin5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&lt;thead&gt;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&lt;tr&gt;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&lt;td width="</a:t>
            </a:r>
            <a:r>
              <a:rPr lang="en-US" altLang="ko-KR" sz="1800">
                <a:solidFill>
                  <a:srgbClr val="FF0000"/>
                </a:solidFill>
                <a:cs typeface="Arial" panose="020B0604020202020204" pitchFamily="34" charset="0"/>
              </a:rPr>
              <a:t>10%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class="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mycolor2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번호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&lt;td width="</a:t>
            </a:r>
            <a:r>
              <a:rPr lang="en-US" altLang="ko-KR" sz="1800">
                <a:solidFill>
                  <a:srgbClr val="FF0000"/>
                </a:solidFill>
                <a:cs typeface="Arial" panose="020B0604020202020204" pitchFamily="34" charset="0"/>
              </a:rPr>
              <a:t>20%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class="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mycolor2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아이디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&lt;td width="</a:t>
            </a:r>
            <a:r>
              <a:rPr lang="en-US" altLang="ko-KR" sz="1800">
                <a:solidFill>
                  <a:srgbClr val="FF0000"/>
                </a:solidFill>
                <a:cs typeface="Arial" panose="020B0604020202020204" pitchFamily="34" charset="0"/>
              </a:rPr>
              <a:t>20%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class="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mycolor2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암호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&lt;td width="</a:t>
            </a:r>
            <a:r>
              <a:rPr lang="en-US" altLang="ko-KR" sz="1800">
                <a:solidFill>
                  <a:srgbClr val="FF0000"/>
                </a:solidFill>
                <a:cs typeface="Arial" panose="020B0604020202020204" pitchFamily="34" charset="0"/>
              </a:rPr>
              <a:t>20%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class="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mycolor2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이름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&lt;td width="</a:t>
            </a:r>
            <a:r>
              <a:rPr lang="en-US" altLang="ko-KR" sz="1800">
                <a:solidFill>
                  <a:srgbClr val="FF0000"/>
                </a:solidFill>
                <a:cs typeface="Arial" panose="020B0604020202020204" pitchFamily="34" charset="0"/>
              </a:rPr>
              <a:t>20%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class="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mycolor2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전화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&lt;td width="</a:t>
            </a:r>
            <a:r>
              <a:rPr lang="en-US" altLang="ko-KR" sz="1800">
                <a:solidFill>
                  <a:srgbClr val="FF0000"/>
                </a:solidFill>
                <a:cs typeface="Arial" panose="020B0604020202020204" pitchFamily="34" charset="0"/>
              </a:rPr>
              <a:t>10%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class="</a:t>
            </a:r>
            <a:r>
              <a:rPr lang="en-US" altLang="ko-KR" sz="1800" b="1">
                <a:solidFill>
                  <a:srgbClr val="7030A0"/>
                </a:solidFill>
                <a:cs typeface="Arial" panose="020B0604020202020204" pitchFamily="34" charset="0"/>
              </a:rPr>
              <a:t>mycolor2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등급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&lt;/tr&gt;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&lt;/thead&gt;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&lt;tr&gt;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&lt;td&gt;1&lt;/td&gt;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&lt;td&gt;admin&lt;/td&gt;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&lt;td&gt;1234&lt;/td&gt;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&lt;td&gt;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관리자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&lt;td&gt;010-1111-1111&lt;/td&gt;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&lt;td&gt;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관리자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&lt;/td&gt;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&lt;/tr&gt;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…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&lt;/table&gt;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D2BC02A6-AA73-5DD5-E589-D3BFF153A7E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61950"/>
            <a:ext cx="7205662" cy="539750"/>
          </a:xfrm>
          <a:prstGeom prst="rect">
            <a:avLst/>
          </a:prstGeom>
        </p:spPr>
        <p:txBody>
          <a:bodyPr anchor="ctr"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7)  Grid System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5C70166-FFEF-A878-44F3-507F2D1D7BFE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655763"/>
          <a:ext cx="8015288" cy="4168775"/>
        </p:xfrm>
        <a:graphic>
          <a:graphicData uri="http://schemas.openxmlformats.org/drawingml/2006/table">
            <a:tbl>
              <a:tblPr/>
              <a:tblGrid>
                <a:gridCol w="801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Grid system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8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262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맑은 고딕 Semilight" panose="020B0502040204020203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07" name="_x289978008" descr="0062">
            <a:extLst>
              <a:ext uri="{FF2B5EF4-FFF2-40B4-BE49-F238E27FC236}">
                <a16:creationId xmlns:a16="http://schemas.microsoft.com/office/drawing/2014/main" id="{D029633D-9310-CB3D-7DAC-8828F767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139950"/>
            <a:ext cx="73517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2F80F19B-77ED-DCF9-F5AD-42FE7D54441A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089025"/>
          <a:ext cx="8015292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47A8A93-CFF3-6D27-B8E6-3B7098529F05}"/>
              </a:ext>
            </a:extLst>
          </p:cNvPr>
          <p:cNvSpPr txBox="1">
            <a:spLocks/>
          </p:cNvSpPr>
          <p:nvPr/>
        </p:nvSpPr>
        <p:spPr bwMode="auto">
          <a:xfrm>
            <a:off x="253356" y="476672"/>
            <a:ext cx="849694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Char char="v"/>
            </a:pPr>
            <a:r>
              <a:rPr kumimoji="0" lang="en-US" altLang="ko-KR" sz="3000" b="1" dirty="0">
                <a:solidFill>
                  <a:srgbClr val="0070C0"/>
                </a:solidFill>
                <a:cs typeface="Arial" panose="020B0604020202020204" pitchFamily="34" charset="0"/>
              </a:rPr>
              <a:t> PHP</a:t>
            </a:r>
            <a:r>
              <a:rPr kumimoji="0" lang="ko-KR" alt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kumimoji="0" lang="en-US" altLang="ko-KR" sz="3000" b="1" dirty="0">
                <a:solidFill>
                  <a:srgbClr val="0070C0"/>
                </a:solidFill>
                <a:cs typeface="Arial" panose="020B0604020202020204" pitchFamily="34" charset="0"/>
              </a:rPr>
              <a:t>Framework </a:t>
            </a:r>
            <a:r>
              <a:rPr kumimoji="0" lang="en-US" altLang="ko-KR" sz="3000" b="1" dirty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ko-KR" sz="3000" b="1" dirty="0">
                <a:solidFill>
                  <a:srgbClr val="0070C0"/>
                </a:solidFill>
                <a:cs typeface="Arial" panose="020B0604020202020204" pitchFamily="34" charset="0"/>
              </a:rPr>
              <a:t>Laravel (2</a:t>
            </a:r>
            <a:r>
              <a:rPr kumimoji="0" lang="ko-KR" alt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학기 고급과정</a:t>
            </a:r>
            <a:r>
              <a:rPr kumimoji="0" lang="en-US" altLang="ko-KR" sz="3000" b="1" dirty="0">
                <a:solidFill>
                  <a:srgbClr val="0070C0"/>
                </a:solidFill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AC74D94-27A7-A086-7E69-69FCBD46050F}"/>
              </a:ext>
            </a:extLst>
          </p:cNvPr>
          <p:cNvSpPr txBox="1">
            <a:spLocks/>
          </p:cNvSpPr>
          <p:nvPr/>
        </p:nvSpPr>
        <p:spPr bwMode="auto">
          <a:xfrm>
            <a:off x="683568" y="1274447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Georgia" panose="02040502050405020303" pitchFamily="18" charset="0"/>
              <a:buAutoNum type="arabicParenR"/>
            </a:pPr>
            <a:r>
              <a:rPr kumimoji="0"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PHP</a:t>
            </a:r>
            <a:r>
              <a:rPr kumimoji="0" lang="ko-KR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kumimoji="0"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Framework</a:t>
            </a:r>
          </a:p>
          <a:p>
            <a:pPr eaLnBrk="1" hangingPunct="1">
              <a:buFont typeface="Georgia" panose="02040502050405020303" pitchFamily="18" charset="0"/>
              <a:buAutoNum type="arabicParenR"/>
            </a:pPr>
            <a:r>
              <a:rPr kumimoji="0"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Bootstrap</a:t>
            </a:r>
          </a:p>
          <a:p>
            <a:pPr eaLnBrk="1" hangingPunct="1">
              <a:buFont typeface="Georgia" panose="02040502050405020303" pitchFamily="18" charset="0"/>
              <a:buAutoNum type="arabicParenR"/>
            </a:pPr>
            <a:r>
              <a:rPr kumimoji="0" lang="en-US" altLang="ko-KR" sz="2400" dirty="0" err="1">
                <a:solidFill>
                  <a:schemeClr val="tx1"/>
                </a:solidFill>
                <a:cs typeface="Arial" panose="020B0604020202020204" pitchFamily="34" charset="0"/>
              </a:rPr>
              <a:t>Datetimepicker</a:t>
            </a:r>
            <a:endParaRPr kumimoji="0"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Font typeface="Georgia" panose="02040502050405020303" pitchFamily="18" charset="0"/>
              <a:buAutoNum type="arabicParenR"/>
            </a:pPr>
            <a:r>
              <a:rPr kumimoji="0"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Excel </a:t>
            </a:r>
            <a:r>
              <a:rPr kumimoji="0" lang="ko-KR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저장</a:t>
            </a:r>
            <a:endParaRPr kumimoji="0"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Font typeface="Georgia" panose="02040502050405020303" pitchFamily="18" charset="0"/>
              <a:buAutoNum type="arabicParenR"/>
            </a:pPr>
            <a:r>
              <a:rPr kumimoji="0"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Chart</a:t>
            </a:r>
          </a:p>
          <a:p>
            <a:pPr eaLnBrk="1" hangingPunct="1">
              <a:buFont typeface="Georgia" panose="02040502050405020303" pitchFamily="18" charset="0"/>
              <a:buAutoNum type="arabicParenR"/>
            </a:pPr>
            <a:r>
              <a:rPr kumimoji="0" lang="en-US" altLang="ko-KR" sz="2400" dirty="0">
                <a:solidFill>
                  <a:srgbClr val="C00000"/>
                </a:solidFill>
                <a:cs typeface="Arial" panose="020B0604020202020204" pitchFamily="34" charset="0"/>
              </a:rPr>
              <a:t>Ajax</a:t>
            </a:r>
          </a:p>
          <a:p>
            <a:pPr eaLnBrk="1" hangingPunct="1">
              <a:buSzPct val="70000"/>
              <a:buFont typeface="Wingdings" panose="05000000000000000000" pitchFamily="2" charset="2"/>
              <a:buChar char="v"/>
            </a:pPr>
            <a:endParaRPr kumimoji="0" lang="en-US" altLang="ko-KR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9460" name="_x317151904" descr="0066_1">
            <a:extLst>
              <a:ext uri="{FF2B5EF4-FFF2-40B4-BE49-F238E27FC236}">
                <a16:creationId xmlns:a16="http://schemas.microsoft.com/office/drawing/2014/main" id="{F7F9A6CE-DDD7-F7C5-059F-ADCEA7A7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6101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B738EAFD-8262-F7FB-FA51-1C8CE4DA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03" y="4568155"/>
            <a:ext cx="4575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SzPct val="70000"/>
              <a:buFont typeface="Arial" panose="020B0604020202020204" pitchFamily="34" charset="0"/>
              <a:buNone/>
            </a:pPr>
            <a:r>
              <a:rPr kumimoji="0" lang="en-US" altLang="ko-KR" sz="2200" b="1" dirty="0">
                <a:solidFill>
                  <a:srgbClr val="C00000"/>
                </a:solidFill>
                <a:latin typeface="굴림" panose="020B0600000101010101" pitchFamily="50" charset="-127"/>
              </a:rPr>
              <a:t>gamejigi.induk.ac.kr/~</a:t>
            </a:r>
            <a:r>
              <a:rPr kumimoji="0" lang="en-US" altLang="ko-KR" sz="2200" b="1" dirty="0" err="1">
                <a:solidFill>
                  <a:srgbClr val="C00000"/>
                </a:solidFill>
                <a:latin typeface="굴림" panose="020B0600000101010101" pitchFamily="50" charset="-127"/>
              </a:rPr>
              <a:t>saledemo</a:t>
            </a:r>
            <a:endParaRPr kumimoji="0" lang="en-US" altLang="ko-KR" sz="2200" b="1" dirty="0">
              <a:solidFill>
                <a:srgbClr val="C00000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648D7A8D-AAD6-A0FC-B697-0FBFAA06DD66}"/>
              </a:ext>
            </a:extLst>
          </p:cNvPr>
          <p:cNvGraphicFramePr>
            <a:graphicFrameLocks noGrp="1"/>
          </p:cNvGraphicFramePr>
          <p:nvPr/>
        </p:nvGraphicFramePr>
        <p:xfrm>
          <a:off x="723900" y="914400"/>
          <a:ext cx="801529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76719B5-574F-378E-8080-D32D3EA64646}"/>
              </a:ext>
            </a:extLst>
          </p:cNvPr>
          <p:cNvGraphicFramePr>
            <a:graphicFrameLocks noGrp="1"/>
          </p:cNvGraphicFramePr>
          <p:nvPr/>
        </p:nvGraphicFramePr>
        <p:xfrm>
          <a:off x="765175" y="2025650"/>
          <a:ext cx="8015292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8B48CA-33F5-BCB2-3A9C-E254EBDAD971}"/>
              </a:ext>
            </a:extLst>
          </p:cNvPr>
          <p:cNvSpPr txBox="1"/>
          <p:nvPr/>
        </p:nvSpPr>
        <p:spPr>
          <a:xfrm>
            <a:off x="614363" y="412750"/>
            <a:ext cx="457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&lt;div class="col-12"&gt;</a:t>
            </a:r>
            <a:endParaRPr lang="ko-KR" alt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385EE-F071-766D-DA73-CE8D4AC76266}"/>
              </a:ext>
            </a:extLst>
          </p:cNvPr>
          <p:cNvSpPr txBox="1"/>
          <p:nvPr/>
        </p:nvSpPr>
        <p:spPr>
          <a:xfrm>
            <a:off x="641350" y="1593850"/>
            <a:ext cx="457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&lt;div class="col-9"&gt;</a:t>
            </a:r>
            <a:endParaRPr lang="ko-KR" alt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EE0C-CD31-47BC-267D-A89C22E4FC5A}"/>
              </a:ext>
            </a:extLst>
          </p:cNvPr>
          <p:cNvSpPr txBox="1"/>
          <p:nvPr/>
        </p:nvSpPr>
        <p:spPr>
          <a:xfrm>
            <a:off x="687388" y="3284538"/>
            <a:ext cx="7769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&lt;div class="row"&gt;</a:t>
            </a:r>
          </a:p>
          <a:p>
            <a:pPr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&lt;div class="col-3"&gt;…&lt;/div&gt; </a:t>
            </a:r>
          </a:p>
          <a:p>
            <a:pPr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&lt;div class="col-9"&gt;…&lt;/div&gt;</a:t>
            </a:r>
          </a:p>
          <a:p>
            <a:pPr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&lt;/div&gt;</a:t>
            </a:r>
            <a:endParaRPr lang="ko-KR" altLang="en-US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id="{731E4D46-AC95-05CD-F70F-828499FACA0B}"/>
              </a:ext>
            </a:extLst>
          </p:cNvPr>
          <p:cNvGraphicFramePr>
            <a:graphicFrameLocks noGrp="1"/>
          </p:cNvGraphicFramePr>
          <p:nvPr/>
        </p:nvGraphicFramePr>
        <p:xfrm>
          <a:off x="792163" y="4484688"/>
          <a:ext cx="8015287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1A2C92FB-FD16-C939-D7E5-C91FE2C9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8640763" cy="3078163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cs typeface="Arial" panose="020B0604020202020204" pitchFamily="34" charset="0"/>
              </a:rPr>
              <a:t>&lt;form name="form1" method="post" action="" &gt;</a:t>
            </a:r>
            <a:endParaRPr lang="en-US" altLang="ko-KR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&lt;div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row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&lt;div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col-3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align="left"&gt;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            </a:t>
            </a:r>
            <a:endParaRPr lang="en-US" altLang="ko-KR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</a:t>
            </a:r>
            <a:r>
              <a:rPr lang="ko-KR" altLang="en-US" sz="1800" b="1">
                <a:solidFill>
                  <a:srgbClr val="FF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이름검색 부분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&lt;/div&gt;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&lt;div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col-9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align="right"&gt;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           </a:t>
            </a:r>
            <a:endParaRPr lang="en-US" altLang="ko-KR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  </a:t>
            </a:r>
            <a:r>
              <a:rPr lang="ko-KR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추가버튼 부분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&lt;/div&gt;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&lt;/div&gt;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>
                <a:solidFill>
                  <a:schemeClr val="tx1"/>
                </a:solidFill>
                <a:cs typeface="Arial" panose="020B0604020202020204" pitchFamily="34" charset="0"/>
              </a:rPr>
              <a:t>&lt;/form&gt;</a:t>
            </a:r>
            <a:endParaRPr lang="en-US" altLang="ko-KR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7347" name="_x289978568" descr="0058">
            <a:extLst>
              <a:ext uri="{FF2B5EF4-FFF2-40B4-BE49-F238E27FC236}">
                <a16:creationId xmlns:a16="http://schemas.microsoft.com/office/drawing/2014/main" id="{20F025A2-0FDC-CBB7-972B-E4D12C9F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57375"/>
            <a:ext cx="42195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>
            <a:extLst>
              <a:ext uri="{FF2B5EF4-FFF2-40B4-BE49-F238E27FC236}">
                <a16:creationId xmlns:a16="http://schemas.microsoft.com/office/drawing/2014/main" id="{E012BD5F-3729-8DD0-8830-4B16D3B3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98988"/>
            <a:ext cx="8639175" cy="59848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&lt;a href="#"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btn btn-sm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mycolor1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추가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&lt;/a&gt;</a:t>
            </a:r>
          </a:p>
        </p:txBody>
      </p:sp>
      <p:pic>
        <p:nvPicPr>
          <p:cNvPr id="57349" name="_x64322264" descr="0069">
            <a:extLst>
              <a:ext uri="{FF2B5EF4-FFF2-40B4-BE49-F238E27FC236}">
                <a16:creationId xmlns:a16="http://schemas.microsoft.com/office/drawing/2014/main" id="{BDA30CF4-9B7C-17E6-9875-FFF49122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625975"/>
            <a:ext cx="742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A3EDFAEF-C2BF-0E56-4643-EED3201BA76C}"/>
              </a:ext>
            </a:extLst>
          </p:cNvPr>
          <p:cNvSpPr/>
          <p:nvPr/>
        </p:nvSpPr>
        <p:spPr>
          <a:xfrm>
            <a:off x="1547813" y="3376613"/>
            <a:ext cx="863600" cy="119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1FDB8E4-D319-6FBC-142E-FC6EA0B672A2}"/>
              </a:ext>
            </a:extLst>
          </p:cNvPr>
          <p:cNvSpPr txBox="1">
            <a:spLocks noChangeArrowheads="1"/>
          </p:cNvSpPr>
          <p:nvPr/>
        </p:nvSpPr>
        <p:spPr>
          <a:xfrm>
            <a:off x="269875" y="422275"/>
            <a:ext cx="7205663" cy="539750"/>
          </a:xfrm>
          <a:prstGeom prst="rect">
            <a:avLst/>
          </a:prstGeom>
        </p:spPr>
        <p:txBody>
          <a:bodyPr anchor="ctr"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8)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검색 및 추가버튼</a:t>
            </a:r>
            <a:endParaRPr kumimoji="0" lang="en-US" altLang="ko-KR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37CAA1E0-7913-D6F7-D08C-3A7812FE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61950"/>
            <a:ext cx="8712200" cy="213042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&lt;div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input-group  input-group-sm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&lt;span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input-group-text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"&gt;</a:t>
            </a:r>
            <a:r>
              <a:rPr lang="ko-KR" altLang="en-US" sz="1800" b="1">
                <a:solidFill>
                  <a:srgbClr val="C00000"/>
                </a:solidFill>
                <a:cs typeface="Arial" panose="020B0604020202020204" pitchFamily="34" charset="0"/>
              </a:rPr>
              <a:t>이름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&lt;/span&gt;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&lt;input type="text" name="text1" class="form-control" placeholder="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찾을 이름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?"&gt;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&lt;button class="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btn mycolor1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 type="button"&gt;</a:t>
            </a:r>
            <a:r>
              <a:rPr lang="ko-KR" altLang="en-US" sz="1800" b="1">
                <a:solidFill>
                  <a:srgbClr val="C00000"/>
                </a:solidFill>
                <a:cs typeface="Arial" panose="020B0604020202020204" pitchFamily="34" charset="0"/>
              </a:rPr>
              <a:t>검색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&lt;/button&gt;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&lt;/div&gt;</a:t>
            </a:r>
          </a:p>
        </p:txBody>
      </p:sp>
      <p:pic>
        <p:nvPicPr>
          <p:cNvPr id="58371" name="_x289975288" descr="EMB000028486192">
            <a:extLst>
              <a:ext uri="{FF2B5EF4-FFF2-40B4-BE49-F238E27FC236}">
                <a16:creationId xmlns:a16="http://schemas.microsoft.com/office/drawing/2014/main" id="{B8DFCC0F-F3DB-D671-576D-9C75F206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3075"/>
            <a:ext cx="32432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DD2A2162-2C27-8A31-AEC2-AE18EEC7F4AB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31788"/>
            <a:ext cx="7205662" cy="642937"/>
          </a:xfrm>
          <a:prstGeom prst="rect">
            <a:avLst/>
          </a:prstGeom>
        </p:spPr>
        <p:txBody>
          <a:bodyPr anchor="ctr"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9)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페이지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표시</a:t>
            </a:r>
            <a:endParaRPr kumimoji="0" lang="en-US" altLang="ko-KR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9395" name="_x64320024" descr="0071">
            <a:extLst>
              <a:ext uri="{FF2B5EF4-FFF2-40B4-BE49-F238E27FC236}">
                <a16:creationId xmlns:a16="http://schemas.microsoft.com/office/drawing/2014/main" id="{4D34AF90-6B11-67E4-6ADD-8FB9B6B8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30288"/>
            <a:ext cx="40322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_x64320664" descr="0072">
            <a:extLst>
              <a:ext uri="{FF2B5EF4-FFF2-40B4-BE49-F238E27FC236}">
                <a16:creationId xmlns:a16="http://schemas.microsoft.com/office/drawing/2014/main" id="{9139B651-C02B-5477-0EA0-2E2E0013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30288"/>
            <a:ext cx="453707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875F9190-01A4-91CC-5A7E-CC026682398C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39713"/>
            <a:ext cx="7205663" cy="642937"/>
          </a:xfrm>
          <a:prstGeom prst="rect">
            <a:avLst/>
          </a:prstGeom>
        </p:spPr>
        <p:txBody>
          <a:bodyPr anchor="ctr"/>
          <a:lstStyle/>
          <a:p>
            <a:pPr marL="274320" indent="-274320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10) test_row.html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만들기</a:t>
            </a:r>
            <a:endParaRPr kumimoji="0" lang="en-US" altLang="ko-KR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0419" name="_x119792488" descr="0081_1">
            <a:extLst>
              <a:ext uri="{FF2B5EF4-FFF2-40B4-BE49-F238E27FC236}">
                <a16:creationId xmlns:a16="http://schemas.microsoft.com/office/drawing/2014/main" id="{769A9A8F-4EEA-28FC-D981-786B18CD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62075"/>
            <a:ext cx="30019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73BD509E-7E2D-51DF-2159-2F4BEAA0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362075"/>
            <a:ext cx="5511800" cy="437038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&lt;form name="form1" method="post" action=""&gt;</a:t>
            </a:r>
            <a:endParaRPr lang="en-US" altLang="ko-KR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&lt;table class="table table-bordered table-</a:t>
            </a:r>
            <a:r>
              <a:rPr lang="en-US" altLang="ko-KR" sz="1400" dirty="0" err="1">
                <a:latin typeface="+mj-lt"/>
                <a:cs typeface="Arial" panose="020B0604020202020204" pitchFamily="34" charset="0"/>
              </a:rPr>
              <a:t>sm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mymargin5"&gt;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&lt;tr&gt;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    &lt;td 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width="20%" class="mycolor2"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&gt; </a:t>
            </a:r>
            <a:r>
              <a:rPr lang="ko-KR" altLang="en-US" sz="1400" dirty="0">
                <a:latin typeface="+mj-lt"/>
                <a:cs typeface="Arial" panose="020B0604020202020204" pitchFamily="34" charset="0"/>
              </a:rPr>
              <a:t>번호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&lt;/td&gt;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    &lt;td 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width="80%" align="left"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&gt;1&lt;/td&gt;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&lt;/tr&gt;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&lt;tr&gt;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    &lt;td class="mycolor2"&gt;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&lt;font color="red"&gt;</a:t>
            </a:r>
            <a:r>
              <a:rPr lang="en-US" altLang="ko-KR" sz="1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*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&lt;/font&gt;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j-lt"/>
                <a:cs typeface="Arial" panose="020B0604020202020204" pitchFamily="34" charset="0"/>
              </a:rPr>
              <a:t>이름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&lt;/td&gt;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    &lt;td align="left"&gt;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            &lt;div class="</a:t>
            </a:r>
            <a:r>
              <a:rPr lang="en-US" altLang="ko-KR" sz="14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fd</a:t>
            </a:r>
            <a:r>
              <a:rPr lang="en-US" altLang="ko-KR" sz="1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-inline-flex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"&gt;</a:t>
            </a:r>
            <a:endParaRPr lang="en-US" altLang="ko-KR" sz="1400" dirty="0">
              <a:latin typeface="+mj-lt"/>
              <a:cs typeface="Arial" panose="020B0604020202020204" pitchFamily="34" charset="0"/>
            </a:endParaRP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                &lt;input  type="</a:t>
            </a:r>
            <a:r>
              <a:rPr lang="ko-KR" altLang="en-US" sz="1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컨트롤종류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"</a:t>
            </a:r>
            <a:r>
              <a:rPr lang="ko-KR" altLang="en-US" sz="1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name="</a:t>
            </a:r>
            <a:r>
              <a:rPr lang="ko-KR" altLang="en-US" sz="1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필드이름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" 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                         class="</a:t>
            </a:r>
            <a:r>
              <a:rPr lang="en-US" altLang="ko-KR" sz="1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form-control form-control-</a:t>
            </a:r>
            <a:r>
              <a:rPr lang="en-US" altLang="ko-KR" sz="14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sm</a:t>
            </a: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" … &gt;</a:t>
            </a:r>
            <a:endParaRPr lang="ko-KR" altLang="en-US" sz="1400" dirty="0">
              <a:latin typeface="+mj-lt"/>
              <a:cs typeface="Arial" panose="020B0604020202020204" pitchFamily="34" charset="0"/>
            </a:endParaRP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b="1" dirty="0">
                <a:latin typeface="+mj-lt"/>
                <a:cs typeface="Arial" panose="020B0604020202020204" pitchFamily="34" charset="0"/>
              </a:rPr>
              <a:t>            &lt;/div&gt;</a:t>
            </a:r>
            <a:endParaRPr lang="en-US" altLang="ko-KR" sz="1400" dirty="0">
              <a:latin typeface="+mj-lt"/>
              <a:cs typeface="Arial" panose="020B0604020202020204" pitchFamily="34" charset="0"/>
            </a:endParaRP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    &lt;/td&gt;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   &lt;/tr&gt;</a:t>
            </a:r>
          </a:p>
          <a:p>
            <a:pPr latinLnBrk="0">
              <a:buFont typeface="Arial" panose="020B0604020202020204" pitchFamily="34" charset="0"/>
              <a:buNone/>
              <a:defRPr/>
            </a:pP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… </a:t>
            </a:r>
            <a:r>
              <a:rPr lang="en-US" altLang="ko-KR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&lt;!– </a:t>
            </a:r>
            <a:r>
              <a:rPr lang="ko-KR" altLang="en-US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아이디</a:t>
            </a:r>
            <a:r>
              <a:rPr lang="en-US" altLang="ko-KR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ko-KR" altLang="en-US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암호</a:t>
            </a:r>
            <a:r>
              <a:rPr lang="en-US" altLang="ko-KR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ko-KR" altLang="en-US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전화</a:t>
            </a:r>
            <a:r>
              <a:rPr lang="en-US" altLang="ko-KR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ko-KR" altLang="en-US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등급  행 추가 </a:t>
            </a:r>
            <a:r>
              <a:rPr lang="en-US" altLang="ko-KR" sz="1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latin typeface="+mj-lt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0421" name="직사각형 5">
            <a:extLst>
              <a:ext uri="{FF2B5EF4-FFF2-40B4-BE49-F238E27FC236}">
                <a16:creationId xmlns:a16="http://schemas.microsoft.com/office/drawing/2014/main" id="{C8B7028A-C7BA-7D02-B1D4-C7EB2005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887413"/>
            <a:ext cx="656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kumimoji="0" lang="en-US" altLang="ko-KR" sz="1800" b="1">
                <a:solidFill>
                  <a:srgbClr val="C0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test_list.html </a:t>
            </a:r>
            <a:r>
              <a:rPr kumimoji="0" lang="ko-KR" altLang="en-US" sz="1800" b="1">
                <a:solidFill>
                  <a:srgbClr val="C0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을 복사하여 </a:t>
            </a:r>
            <a:r>
              <a:rPr kumimoji="0" lang="en-US" altLang="ko-KR" sz="1800" b="1">
                <a:solidFill>
                  <a:srgbClr val="C0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test_row.html </a:t>
            </a:r>
            <a:r>
              <a:rPr kumimoji="0" lang="ko-KR" altLang="en-US" sz="1800" b="1">
                <a:solidFill>
                  <a:srgbClr val="C0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만들 것</a:t>
            </a:r>
            <a:r>
              <a:rPr kumimoji="0" lang="en-US" altLang="ko-KR" sz="1800" b="1">
                <a:solidFill>
                  <a:srgbClr val="C0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1800" b="1">
              <a:solidFill>
                <a:srgbClr val="C00000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8F14562-3120-2391-5FCF-D807619A6F95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476250"/>
          <a:ext cx="8016875" cy="230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16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d-inline-flex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887">
                <a:tc>
                  <a:txBody>
                    <a:bodyPr/>
                    <a:lstStyle/>
                    <a:p>
                      <a:pPr latinLnBrk="1"/>
                      <a:endParaRPr kumimoji="0" lang="en-US" altLang="ko-KR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54" marR="91454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50" name="_x280224184" descr="0081_2">
            <a:extLst>
              <a:ext uri="{FF2B5EF4-FFF2-40B4-BE49-F238E27FC236}">
                <a16:creationId xmlns:a16="http://schemas.microsoft.com/office/drawing/2014/main" id="{0C4A1EBC-7B08-B2CB-B55D-F4501E39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60563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직사각형 3">
            <a:extLst>
              <a:ext uri="{FF2B5EF4-FFF2-40B4-BE49-F238E27FC236}">
                <a16:creationId xmlns:a16="http://schemas.microsoft.com/office/drawing/2014/main" id="{68B9E71F-E55B-5193-7C65-A0086ABC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989138"/>
            <a:ext cx="95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800">
                <a:latin typeface="굴림" panose="020B0600000101010101" pitchFamily="50" charset="-127"/>
                <a:cs typeface="Arial" panose="020B0604020202020204" pitchFamily="34" charset="0"/>
              </a:rPr>
              <a:t>한 경우</a:t>
            </a: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61452" name="직사각형 11">
            <a:extLst>
              <a:ext uri="{FF2B5EF4-FFF2-40B4-BE49-F238E27FC236}">
                <a16:creationId xmlns:a16="http://schemas.microsoft.com/office/drawing/2014/main" id="{F1A3140B-8C7E-6330-F7D6-A6BCA325F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1125538"/>
            <a:ext cx="118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tx1"/>
                </a:solidFill>
                <a:latin typeface="굴림" panose="020B0600000101010101" pitchFamily="50" charset="-127"/>
              </a:rPr>
              <a:t>안한 경우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79FFF6C-58E6-ED0B-B3FB-06CDB9041960}"/>
              </a:ext>
            </a:extLst>
          </p:cNvPr>
          <p:cNvSpPr txBox="1">
            <a:spLocks noChangeArrowheads="1"/>
          </p:cNvSpPr>
          <p:nvPr/>
        </p:nvSpPr>
        <p:spPr>
          <a:xfrm>
            <a:off x="827088" y="836613"/>
            <a:ext cx="6526212" cy="657225"/>
          </a:xfrm>
          <a:prstGeom prst="rect">
            <a:avLst/>
          </a:prstGeom>
        </p:spPr>
        <p:txBody>
          <a:bodyPr lIns="0" rIns="0" bIns="0" anchor="b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ko-KR" altLang="en-US" sz="4000" b="1" dirty="0">
                <a:solidFill>
                  <a:srgbClr val="C00000"/>
                </a:solidFill>
                <a:cs typeface="+mj-cs"/>
              </a:rPr>
              <a:t>과제</a:t>
            </a:r>
            <a:r>
              <a:rPr kumimoji="0" lang="en-US" altLang="ko-KR" sz="4000" b="1" dirty="0">
                <a:solidFill>
                  <a:srgbClr val="C00000"/>
                </a:solidFill>
                <a:cs typeface="+mj-cs"/>
              </a:rPr>
              <a:t>1.1</a:t>
            </a:r>
            <a:r>
              <a:rPr kumimoji="0" lang="ko-KR" altLang="en-US" sz="4000" b="1" dirty="0">
                <a:solidFill>
                  <a:srgbClr val="C00000"/>
                </a:solidFill>
                <a:cs typeface="+mj-cs"/>
              </a:rPr>
              <a:t> </a:t>
            </a:r>
            <a:r>
              <a:rPr kumimoji="0" lang="en-US" altLang="ko-KR" sz="4000" b="1" dirty="0">
                <a:solidFill>
                  <a:srgbClr val="C00000"/>
                </a:solidFill>
                <a:cs typeface="+mj-cs"/>
              </a:rPr>
              <a:t>: </a:t>
            </a:r>
            <a:r>
              <a:rPr kumimoji="0" lang="ko-KR" altLang="en-US" sz="4000" b="1" dirty="0">
                <a:cs typeface="+mj-cs"/>
              </a:rPr>
              <a:t>쇼핑몰 조사 </a:t>
            </a:r>
            <a:r>
              <a:rPr kumimoji="0" lang="en-US" altLang="ko-KR" sz="4000" b="1" dirty="0">
                <a:cs typeface="+mj-cs"/>
              </a:rPr>
              <a:t>(5</a:t>
            </a:r>
            <a:r>
              <a:rPr kumimoji="0" lang="ko-KR" altLang="en-US" sz="4000" b="1" dirty="0">
                <a:cs typeface="+mj-cs"/>
              </a:rPr>
              <a:t>점</a:t>
            </a:r>
            <a:r>
              <a:rPr kumimoji="0" lang="en-US" altLang="ko-KR" sz="4000" b="1" dirty="0">
                <a:cs typeface="+mj-cs"/>
              </a:rPr>
              <a:t>)</a:t>
            </a:r>
          </a:p>
        </p:txBody>
      </p:sp>
      <p:sp>
        <p:nvSpPr>
          <p:cNvPr id="62467" name="TextBox 6">
            <a:extLst>
              <a:ext uri="{FF2B5EF4-FFF2-40B4-BE49-F238E27FC236}">
                <a16:creationId xmlns:a16="http://schemas.microsoft.com/office/drawing/2014/main" id="{BA3C87BD-A38E-FA88-8908-8316A8037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1643063"/>
            <a:ext cx="5329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2800">
                <a:solidFill>
                  <a:srgbClr val="0070C0"/>
                </a:solidFill>
                <a:latin typeface="굴림" panose="020B0600000101010101" pitchFamily="50" charset="-127"/>
              </a:rPr>
              <a:t>쇼핑몰 중요 화면들 캡쳐</a:t>
            </a:r>
            <a:endParaRPr lang="en-US" altLang="ko-KR" sz="2800">
              <a:solidFill>
                <a:srgbClr val="0070C0"/>
              </a:solidFill>
              <a:latin typeface="굴림" panose="020B0600000101010101" pitchFamily="50" charset="-127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ko-KR" altLang="en-US" sz="2800">
                <a:solidFill>
                  <a:srgbClr val="0070C0"/>
                </a:solidFill>
                <a:latin typeface="굴림" panose="020B0600000101010101" pitchFamily="50" charset="-127"/>
              </a:rPr>
              <a:t>겜지기</a:t>
            </a:r>
            <a:r>
              <a:rPr lang="en-US" altLang="ko-KR" sz="2800">
                <a:solidFill>
                  <a:srgbClr val="0070C0"/>
                </a:solidFill>
                <a:latin typeface="굴림" panose="020B0600000101010101" pitchFamily="50" charset="-127"/>
              </a:rPr>
              <a:t>X </a:t>
            </a:r>
            <a:r>
              <a:rPr lang="ko-KR" altLang="en-US" sz="2800">
                <a:solidFill>
                  <a:srgbClr val="0070C0"/>
                </a:solidFill>
                <a:latin typeface="굴림" panose="020B0600000101010101" pitchFamily="50" charset="-127"/>
              </a:rPr>
              <a:t>사이트에 업로드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2B7CCEC-B51A-475E-961A-B8E9B9146532}"/>
              </a:ext>
            </a:extLst>
          </p:cNvPr>
          <p:cNvSpPr txBox="1">
            <a:spLocks noChangeArrowheads="1"/>
          </p:cNvSpPr>
          <p:nvPr/>
        </p:nvSpPr>
        <p:spPr>
          <a:xfrm>
            <a:off x="827088" y="2925763"/>
            <a:ext cx="7416800" cy="657225"/>
          </a:xfrm>
          <a:prstGeom prst="rect">
            <a:avLst/>
          </a:prstGeom>
        </p:spPr>
        <p:txBody>
          <a:bodyPr lIns="0" rIns="0" bIns="0" anchor="b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ko-KR" altLang="en-US" sz="4000" b="1" dirty="0">
                <a:solidFill>
                  <a:srgbClr val="C00000"/>
                </a:solidFill>
                <a:cs typeface="+mj-cs"/>
              </a:rPr>
              <a:t>과제</a:t>
            </a:r>
            <a:r>
              <a:rPr kumimoji="0" lang="en-US" altLang="ko-KR" sz="4000" b="1" dirty="0">
                <a:solidFill>
                  <a:srgbClr val="C00000"/>
                </a:solidFill>
                <a:cs typeface="+mj-cs"/>
              </a:rPr>
              <a:t>1.2</a:t>
            </a:r>
            <a:r>
              <a:rPr kumimoji="0" lang="ko-KR" altLang="en-US" sz="4000" b="1" dirty="0">
                <a:solidFill>
                  <a:srgbClr val="C00000"/>
                </a:solidFill>
                <a:cs typeface="+mj-cs"/>
              </a:rPr>
              <a:t> </a:t>
            </a:r>
            <a:r>
              <a:rPr kumimoji="0" lang="en-US" altLang="ko-KR" sz="4000" b="1" dirty="0">
                <a:solidFill>
                  <a:srgbClr val="C00000"/>
                </a:solidFill>
                <a:cs typeface="+mj-cs"/>
              </a:rPr>
              <a:t>: </a:t>
            </a:r>
            <a:r>
              <a:rPr kumimoji="0" lang="en-US" altLang="ko-KR" sz="4000" b="1" dirty="0">
                <a:cs typeface="+mj-cs"/>
              </a:rPr>
              <a:t>Bootstrap </a:t>
            </a:r>
            <a:r>
              <a:rPr kumimoji="0" lang="ko-KR" altLang="en-US" sz="4000" b="1" dirty="0">
                <a:cs typeface="+mj-cs"/>
              </a:rPr>
              <a:t>만들기</a:t>
            </a:r>
            <a:r>
              <a:rPr kumimoji="0" lang="en-US" altLang="ko-KR" sz="4000" b="1" dirty="0">
                <a:cs typeface="+mj-cs"/>
              </a:rPr>
              <a:t> (5</a:t>
            </a:r>
            <a:r>
              <a:rPr kumimoji="0" lang="ko-KR" altLang="en-US" sz="4000" b="1" dirty="0">
                <a:cs typeface="+mj-cs"/>
              </a:rPr>
              <a:t>점</a:t>
            </a:r>
            <a:r>
              <a:rPr kumimoji="0" lang="en-US" altLang="ko-KR" sz="4000" b="1" dirty="0">
                <a:cs typeface="+mj-cs"/>
              </a:rPr>
              <a:t>)</a:t>
            </a:r>
          </a:p>
        </p:txBody>
      </p:sp>
      <p:sp>
        <p:nvSpPr>
          <p:cNvPr id="62469" name="TextBox 8">
            <a:extLst>
              <a:ext uri="{FF2B5EF4-FFF2-40B4-BE49-F238E27FC236}">
                <a16:creationId xmlns:a16="http://schemas.microsoft.com/office/drawing/2014/main" id="{787792EC-764C-A0A3-4918-BF725DEF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644900"/>
            <a:ext cx="5329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2800">
                <a:solidFill>
                  <a:srgbClr val="0070C0"/>
                </a:solidFill>
                <a:latin typeface="굴림" panose="020B0600000101010101" pitchFamily="50" charset="-127"/>
              </a:rPr>
              <a:t>test_list.html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ko-KR" sz="2800">
                <a:solidFill>
                  <a:srgbClr val="0070C0"/>
                </a:solidFill>
                <a:latin typeface="굴림" panose="020B0600000101010101" pitchFamily="50" charset="-127"/>
              </a:rPr>
              <a:t>test_row.html</a:t>
            </a:r>
            <a:endParaRPr lang="ko-KR" altLang="en-US" sz="280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6E98-DCDE-C7FD-85BA-C69E07EB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4818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4173-EBBC-341D-BCC9-DC038537B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97D002-B965-544E-F365-22ADE69AA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7525" y="1556792"/>
            <a:ext cx="5568950" cy="8651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PHP</a:t>
            </a:r>
            <a:r>
              <a:rPr lang="ko-KR" altLang="en-US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2043692-1642-B6CF-14F1-37C7563E0010}"/>
              </a:ext>
            </a:extLst>
          </p:cNvPr>
          <p:cNvSpPr txBox="1">
            <a:spLocks noChangeArrowheads="1"/>
          </p:cNvSpPr>
          <p:nvPr/>
        </p:nvSpPr>
        <p:spPr>
          <a:xfrm>
            <a:off x="1464047" y="2779712"/>
            <a:ext cx="6215905" cy="649288"/>
          </a:xfrm>
          <a:prstGeom prst="rect">
            <a:avLst/>
          </a:prstGeom>
        </p:spPr>
        <p:txBody>
          <a:bodyPr anchor="ctr"/>
          <a:lstStyle/>
          <a:p>
            <a:pPr marL="274320" indent="-274320" algn="ctr" eaLnBrk="1" fontAlgn="auto" latinLnBrk="1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기본 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SQL &amp; PHP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프로그램</a:t>
            </a:r>
            <a:endParaRPr kumimoji="0" lang="en-US" altLang="ko-KR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967263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7">
            <a:extLst>
              <a:ext uri="{FF2B5EF4-FFF2-40B4-BE49-F238E27FC236}">
                <a16:creationId xmlns:a16="http://schemas.microsoft.com/office/drawing/2014/main" id="{A7D5F2EC-CDAB-955A-76CF-3475DEA4C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99E65B8E-C7B9-8341-BBCB-8EC3C927D5FB}"/>
              </a:ext>
            </a:extLst>
          </p:cNvPr>
          <p:cNvSpPr/>
          <p:nvPr/>
        </p:nvSpPr>
        <p:spPr>
          <a:xfrm>
            <a:off x="318889" y="1643857"/>
            <a:ext cx="8489950" cy="1865312"/>
          </a:xfrm>
          <a:prstGeom prst="roundRect">
            <a:avLst>
              <a:gd name="adj" fmla="val 4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-142240" algn="just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  <a:tab pos="554990" algn="l"/>
                <a:tab pos="406400" algn="l"/>
                <a:tab pos="554990" algn="l"/>
              </a:tabLst>
              <a:defRPr/>
            </a:pPr>
            <a:r>
              <a:rPr lang="en-US" altLang="ko-KR" sz="2200" kern="0" spc="-120" dirty="0">
                <a:solidFill>
                  <a:srgbClr val="FF0000"/>
                </a:solidFill>
                <a:cs typeface="Arial" panose="020B0604020202020204" pitchFamily="34" charset="0"/>
              </a:rPr>
              <a:t>select</a:t>
            </a:r>
            <a:r>
              <a:rPr lang="en-US" altLang="ko-KR" sz="2200" kern="0" spc="-12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ko-KR" altLang="en-US" sz="2200" kern="0" spc="-70" dirty="0">
                <a:solidFill>
                  <a:srgbClr val="000000"/>
                </a:solidFill>
                <a:cs typeface="Arial" panose="020B0604020202020204" pitchFamily="34" charset="0"/>
              </a:rPr>
              <a:t>칼럼이름</a:t>
            </a:r>
            <a:r>
              <a:rPr lang="en-US" altLang="ko-KR" sz="2200" kern="0" spc="-120" dirty="0">
                <a:solidFill>
                  <a:srgbClr val="000000"/>
                </a:solidFill>
                <a:cs typeface="Arial" panose="020B0604020202020204" pitchFamily="34" charset="0"/>
              </a:rPr>
              <a:t>1,</a:t>
            </a:r>
            <a:r>
              <a:rPr lang="ko-KR" altLang="en-US" sz="2200" kern="0" spc="-70" dirty="0">
                <a:solidFill>
                  <a:srgbClr val="000000"/>
                </a:solidFill>
                <a:cs typeface="Arial" panose="020B0604020202020204" pitchFamily="34" charset="0"/>
              </a:rPr>
              <a:t>칼럼이름</a:t>
            </a:r>
            <a:r>
              <a:rPr lang="en-US" altLang="ko-KR" sz="2200" kern="0" spc="-120" dirty="0">
                <a:solidFill>
                  <a:srgbClr val="000000"/>
                </a:solidFill>
                <a:cs typeface="Arial" panose="020B0604020202020204" pitchFamily="34" charset="0"/>
              </a:rPr>
              <a:t>2, </a:t>
            </a:r>
            <a:r>
              <a:rPr lang="en-US" altLang="ko-KR" sz="2200" kern="0" dirty="0">
                <a:solidFill>
                  <a:srgbClr val="000000"/>
                </a:solidFill>
                <a:cs typeface="Arial" panose="020B0604020202020204" pitchFamily="34" charset="0"/>
              </a:rPr>
              <a:t>… ( </a:t>
            </a:r>
            <a:r>
              <a:rPr lang="en-US" altLang="ko-KR" sz="2200" kern="0" dirty="0">
                <a:solidFill>
                  <a:srgbClr val="000000"/>
                </a:solidFill>
                <a:latin typeface="굴림" panose="020B0600000101010101" pitchFamily="50" charset="-127"/>
                <a:cs typeface="Arial" panose="020B0604020202020204" pitchFamily="34" charset="0"/>
              </a:rPr>
              <a:t>*</a:t>
            </a:r>
            <a:r>
              <a:rPr lang="ko-KR" altLang="en-US" sz="2200" kern="0" dirty="0">
                <a:solidFill>
                  <a:srgbClr val="000000"/>
                </a:solidFill>
                <a:cs typeface="Arial" panose="020B0604020202020204" pitchFamily="34" charset="0"/>
              </a:rPr>
              <a:t>는 모든 필드</a:t>
            </a:r>
            <a:r>
              <a:rPr lang="en-US" altLang="ko-KR" sz="2200" kern="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ko-KR" altLang="en-US" sz="22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135890" algn="just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  <a:tab pos="554990" algn="l"/>
              </a:tabLst>
              <a:defRPr/>
            </a:pPr>
            <a:r>
              <a:rPr lang="en-US" altLang="ko-KR" sz="2200" kern="0" spc="-120" dirty="0">
                <a:solidFill>
                  <a:srgbClr val="FF0000"/>
                </a:solidFill>
                <a:cs typeface="Arial" panose="020B0604020202020204" pitchFamily="34" charset="0"/>
              </a:rPr>
              <a:t>from</a:t>
            </a:r>
            <a:r>
              <a:rPr lang="ko-KR" altLang="en-US" sz="2200" kern="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ko-KR" altLang="en-US" sz="2200" kern="0" spc="-80" dirty="0">
                <a:solidFill>
                  <a:srgbClr val="000000"/>
                </a:solidFill>
                <a:cs typeface="Arial" panose="020B0604020202020204" pitchFamily="34" charset="0"/>
              </a:rPr>
              <a:t>테이블이름들</a:t>
            </a:r>
            <a:endParaRPr lang="ko-KR" altLang="en-US" sz="22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135890" algn="just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  <a:tab pos="554990" algn="l"/>
              </a:tabLst>
              <a:defRPr/>
            </a:pPr>
            <a:r>
              <a:rPr lang="en-US" altLang="ko-KR" sz="2200" kern="0" spc="-120" dirty="0">
                <a:solidFill>
                  <a:srgbClr val="FF0000"/>
                </a:solidFill>
                <a:cs typeface="Arial" panose="020B0604020202020204" pitchFamily="34" charset="0"/>
              </a:rPr>
              <a:t>where</a:t>
            </a:r>
            <a:r>
              <a:rPr lang="ko-KR" altLang="en-US" sz="2200" kern="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ko-KR" altLang="en-US" sz="2200" kern="0" spc="-80" dirty="0" err="1">
                <a:solidFill>
                  <a:srgbClr val="000000"/>
                </a:solidFill>
                <a:cs typeface="Arial" panose="020B0604020202020204" pitchFamily="34" charset="0"/>
              </a:rPr>
              <a:t>조건식</a:t>
            </a:r>
            <a:r>
              <a:rPr lang="en-US" altLang="ko-KR" sz="2200" kern="0" spc="-80" dirty="0">
                <a:solidFill>
                  <a:srgbClr val="000000"/>
                </a:solidFill>
                <a:cs typeface="Arial" panose="020B0604020202020204" pitchFamily="34" charset="0"/>
              </a:rPr>
              <a:t>(=, &lt;&gt;, !=, &gt;, &gt;=, &lt;, &lt;=, !, not, and, or, between, like, in, …)</a:t>
            </a:r>
            <a:endParaRPr lang="ko-KR" altLang="en-US" sz="22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-135890" algn="just" eaLnBrk="1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  <a:tab pos="554990" algn="l"/>
              </a:tabLst>
              <a:defRPr/>
            </a:pPr>
            <a:r>
              <a:rPr lang="en-US" altLang="ko-KR" sz="2200" kern="0" spc="-120" dirty="0">
                <a:solidFill>
                  <a:srgbClr val="FF0000"/>
                </a:solidFill>
                <a:cs typeface="Arial" panose="020B0604020202020204" pitchFamily="34" charset="0"/>
              </a:rPr>
              <a:t>order by</a:t>
            </a:r>
            <a:r>
              <a:rPr lang="ko-KR" altLang="en-US" sz="2200" kern="0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ko-KR" altLang="en-US" sz="2200" kern="0" spc="-80" dirty="0">
                <a:solidFill>
                  <a:srgbClr val="000000"/>
                </a:solidFill>
                <a:cs typeface="Arial" panose="020B0604020202020204" pitchFamily="34" charset="0"/>
              </a:rPr>
              <a:t>정렬칼럼이름들 </a:t>
            </a:r>
            <a:r>
              <a:rPr lang="en-US" altLang="ko-KR" sz="2200" kern="0" spc="-120" dirty="0" err="1">
                <a:solidFill>
                  <a:srgbClr val="FF0000"/>
                </a:solidFill>
                <a:cs typeface="Arial" panose="020B0604020202020204" pitchFamily="34" charset="0"/>
              </a:rPr>
              <a:t>asc</a:t>
            </a:r>
            <a:r>
              <a:rPr lang="en-US" altLang="ko-KR" sz="2200" kern="0" spc="-12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ko-KR" altLang="en-US" sz="2200" kern="0" spc="-80" dirty="0">
                <a:solidFill>
                  <a:srgbClr val="000000"/>
                </a:solidFill>
                <a:cs typeface="Arial" panose="020B0604020202020204" pitchFamily="34" charset="0"/>
              </a:rPr>
              <a:t>혹은 </a:t>
            </a:r>
            <a:r>
              <a:rPr lang="en-US" altLang="ko-KR" sz="2200" kern="0" spc="-120" dirty="0" err="1">
                <a:solidFill>
                  <a:srgbClr val="FF0000"/>
                </a:solidFill>
                <a:cs typeface="Arial" panose="020B0604020202020204" pitchFamily="34" charset="0"/>
              </a:rPr>
              <a:t>desc</a:t>
            </a:r>
            <a:r>
              <a:rPr lang="en-US" altLang="ko-KR" sz="2200" kern="0" spc="-120" dirty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  <a:endParaRPr lang="en-US" altLang="ko-KR" sz="2200" dirty="0">
              <a:cs typeface="Arial" panose="020B0604020202020204" pitchFamily="34" charset="0"/>
            </a:endParaRPr>
          </a:p>
        </p:txBody>
      </p:sp>
      <p:sp>
        <p:nvSpPr>
          <p:cNvPr id="23556" name="TextBox 12">
            <a:extLst>
              <a:ext uri="{FF2B5EF4-FFF2-40B4-BE49-F238E27FC236}">
                <a16:creationId xmlns:a16="http://schemas.microsoft.com/office/drawing/2014/main" id="{4B45335D-791E-5182-9B7D-A050FA29C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4744"/>
            <a:ext cx="770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ko-KR" sz="2400" dirty="0">
                <a:solidFill>
                  <a:srgbClr val="0070C0"/>
                </a:solidFill>
              </a:rPr>
              <a:t>Select</a:t>
            </a:r>
            <a:r>
              <a:rPr lang="ko-KR" altLang="en-US" sz="2400" dirty="0">
                <a:solidFill>
                  <a:srgbClr val="0070C0"/>
                </a:solidFill>
              </a:rPr>
              <a:t>문</a:t>
            </a:r>
            <a:endParaRPr lang="en-US" altLang="ko-KR" sz="24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3557" name="직사각형 4">
            <a:extLst>
              <a:ext uri="{FF2B5EF4-FFF2-40B4-BE49-F238E27FC236}">
                <a16:creationId xmlns:a16="http://schemas.microsoft.com/office/drawing/2014/main" id="{2C32DC30-7167-6A74-0324-7BBF0986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52" y="3644107"/>
            <a:ext cx="72009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예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 이름이 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홍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씨이면서 생일이 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2000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년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월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일 이후인 자료를 </a:t>
            </a:r>
            <a:endParaRPr lang="en-US" altLang="ko-KR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       이름 내림차순으로 이름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전화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생일을 표시하여라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       → 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select name, tel, birthday </a:t>
            </a:r>
            <a:r>
              <a:rPr lang="en-US" altLang="ko-KR" sz="1800">
                <a:solidFill>
                  <a:srgbClr val="E47B5E"/>
                </a:solidFill>
                <a:cs typeface="Arial" panose="020B0604020202020204" pitchFamily="34" charset="0"/>
              </a:rPr>
              <a:t>(</a:t>
            </a:r>
            <a:r>
              <a:rPr lang="ko-KR" altLang="en-US" sz="1800">
                <a:solidFill>
                  <a:srgbClr val="E47B5E"/>
                </a:solidFill>
                <a:cs typeface="Arial" panose="020B0604020202020204" pitchFamily="34" charset="0"/>
              </a:rPr>
              <a:t>혹은 </a:t>
            </a:r>
            <a:r>
              <a:rPr lang="en-US" altLang="ko-KR" sz="1800">
                <a:solidFill>
                  <a:srgbClr val="E47B5E"/>
                </a:solidFill>
                <a:cs typeface="Arial" panose="020B0604020202020204" pitchFamily="34" charset="0"/>
              </a:rPr>
              <a:t>select *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          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from member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           where name like '</a:t>
            </a:r>
            <a:r>
              <a:rPr lang="ko-KR" altLang="en-US" sz="1800">
                <a:solidFill>
                  <a:srgbClr val="0070C0"/>
                </a:solidFill>
                <a:cs typeface="Arial" panose="020B0604020202020204" pitchFamily="34" charset="0"/>
              </a:rPr>
              <a:t>홍</a:t>
            </a: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%' and birthday&gt;'2000-01-01'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70C0"/>
                </a:solidFill>
                <a:cs typeface="Arial" panose="020B0604020202020204" pitchFamily="34" charset="0"/>
              </a:rPr>
              <a:t>           order by name desc;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12D9009F-6716-5C00-991B-EF10F168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08828"/>
            <a:ext cx="770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1.</a:t>
            </a:r>
            <a:r>
              <a:rPr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기초 </a:t>
            </a:r>
            <a:r>
              <a:rPr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SQL</a:t>
            </a:r>
            <a:r>
              <a:rPr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문</a:t>
            </a:r>
            <a:endParaRPr lang="en-US" altLang="ko-KR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_x317151424" descr="0249">
            <a:extLst>
              <a:ext uri="{FF2B5EF4-FFF2-40B4-BE49-F238E27FC236}">
                <a16:creationId xmlns:a16="http://schemas.microsoft.com/office/drawing/2014/main" id="{96FDCBBE-004B-12EB-97CB-12AD62A6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29527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_x317150864" descr="0358">
            <a:extLst>
              <a:ext uri="{FF2B5EF4-FFF2-40B4-BE49-F238E27FC236}">
                <a16:creationId xmlns:a16="http://schemas.microsoft.com/office/drawing/2014/main" id="{E2FA163B-534C-B92D-4026-5CF691C7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465931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_x317150544" descr="0433">
            <a:extLst>
              <a:ext uri="{FF2B5EF4-FFF2-40B4-BE49-F238E27FC236}">
                <a16:creationId xmlns:a16="http://schemas.microsoft.com/office/drawing/2014/main" id="{9E8C0D3F-9E39-2545-9032-21668745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781300"/>
            <a:ext cx="3446462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7">
            <a:extLst>
              <a:ext uri="{FF2B5EF4-FFF2-40B4-BE49-F238E27FC236}">
                <a16:creationId xmlns:a16="http://schemas.microsoft.com/office/drawing/2014/main" id="{D05BCA4A-0C28-09DD-E26C-FF3781BF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4579" name="직사각형 4">
            <a:extLst>
              <a:ext uri="{FF2B5EF4-FFF2-40B4-BE49-F238E27FC236}">
                <a16:creationId xmlns:a16="http://schemas.microsoft.com/office/drawing/2014/main" id="{0F30A3C9-61E8-97D1-6B4C-878685EDC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9275"/>
            <a:ext cx="87137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예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이름이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홍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씨이면서 생일이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2000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년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월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일이후인 자료를 </a:t>
            </a:r>
            <a:endParaRPr lang="en-US" altLang="ko-KR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      이름 내림차순으로 이름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전화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생일을 표시하여라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ko-KR" altLang="en-US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     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select name, tel, birthday </a:t>
            </a:r>
            <a:r>
              <a:rPr lang="en-US" altLang="ko-KR" sz="2400">
                <a:solidFill>
                  <a:srgbClr val="E47B5E"/>
                </a:solidFill>
                <a:cs typeface="Arial" panose="020B0604020202020204" pitchFamily="34" charset="0"/>
              </a:rPr>
              <a:t>(</a:t>
            </a:r>
            <a:r>
              <a:rPr lang="ko-KR" altLang="en-US" sz="2400">
                <a:solidFill>
                  <a:srgbClr val="E47B5E"/>
                </a:solidFill>
                <a:cs typeface="Arial" panose="020B0604020202020204" pitchFamily="34" charset="0"/>
              </a:rPr>
              <a:t>혹은 </a:t>
            </a:r>
            <a:r>
              <a:rPr lang="en-US" altLang="ko-KR" sz="2400">
                <a:solidFill>
                  <a:srgbClr val="E47B5E"/>
                </a:solidFill>
                <a:cs typeface="Arial" panose="020B0604020202020204" pitchFamily="34" charset="0"/>
              </a:rPr>
              <a:t>select *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             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from member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             where  name like '</a:t>
            </a:r>
            <a:r>
              <a:rPr lang="ko-KR" altLang="en-US" sz="2400">
                <a:solidFill>
                  <a:srgbClr val="0070C0"/>
                </a:solidFill>
                <a:cs typeface="Arial" panose="020B0604020202020204" pitchFamily="34" charset="0"/>
              </a:rPr>
              <a:t>홍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%'  and  birthday&gt;'2000-01-01'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             order by name desc;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400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7">
            <a:extLst>
              <a:ext uri="{FF2B5EF4-FFF2-40B4-BE49-F238E27FC236}">
                <a16:creationId xmlns:a16="http://schemas.microsoft.com/office/drawing/2014/main" id="{C590111C-44E7-2E55-EF4E-795D19DF6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E3EA07E6-DF81-3AAE-A90B-2C267D01B14C}"/>
              </a:ext>
            </a:extLst>
          </p:cNvPr>
          <p:cNvSpPr/>
          <p:nvPr/>
        </p:nvSpPr>
        <p:spPr>
          <a:xfrm>
            <a:off x="547688" y="981075"/>
            <a:ext cx="8272462" cy="606425"/>
          </a:xfrm>
          <a:prstGeom prst="roundRect">
            <a:avLst>
              <a:gd name="adj" fmla="val 4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200" dirty="0">
                <a:solidFill>
                  <a:srgbClr val="FF0000"/>
                </a:solidFill>
              </a:rPr>
              <a:t>insert into</a:t>
            </a:r>
            <a:r>
              <a:rPr lang="en-US" altLang="ko-KR" sz="2200" dirty="0"/>
              <a:t> </a:t>
            </a:r>
            <a:r>
              <a:rPr lang="ko-KR" altLang="en-US" sz="2200" dirty="0"/>
              <a:t>테이블이름 </a:t>
            </a:r>
            <a:r>
              <a:rPr lang="en-US" altLang="ko-KR" sz="2200" dirty="0">
                <a:solidFill>
                  <a:srgbClr val="FF0000"/>
                </a:solidFill>
              </a:rPr>
              <a:t>(</a:t>
            </a:r>
            <a:r>
              <a:rPr lang="ko-KR" altLang="en-US" sz="2200" dirty="0"/>
              <a:t>칼럼</a:t>
            </a:r>
            <a:r>
              <a:rPr lang="en-US" altLang="ko-KR" sz="2200" dirty="0"/>
              <a:t>1,</a:t>
            </a:r>
            <a:r>
              <a:rPr lang="ko-KR" altLang="en-US" sz="2200" dirty="0"/>
              <a:t>칼럼</a:t>
            </a:r>
            <a:r>
              <a:rPr lang="en-US" altLang="ko-KR" sz="2200" dirty="0"/>
              <a:t>2, ...   </a:t>
            </a:r>
            <a:r>
              <a:rPr lang="en-US" altLang="ko-KR" sz="2200" dirty="0">
                <a:solidFill>
                  <a:srgbClr val="FF0000"/>
                </a:solidFill>
              </a:rPr>
              <a:t>) values</a:t>
            </a:r>
            <a:r>
              <a:rPr lang="en-US" altLang="ko-KR" sz="2200" dirty="0"/>
              <a:t> </a:t>
            </a:r>
            <a:r>
              <a:rPr lang="en-US" altLang="ko-KR" sz="2200" dirty="0">
                <a:solidFill>
                  <a:srgbClr val="FF0000"/>
                </a:solidFill>
              </a:rPr>
              <a:t>(</a:t>
            </a:r>
            <a:r>
              <a:rPr lang="ko-KR" altLang="en-US" sz="2200" dirty="0"/>
              <a:t>값</a:t>
            </a:r>
            <a:r>
              <a:rPr lang="en-US" altLang="ko-KR" sz="2200" dirty="0"/>
              <a:t>1,</a:t>
            </a:r>
            <a:r>
              <a:rPr lang="ko-KR" altLang="en-US" sz="2200" dirty="0"/>
              <a:t>값</a:t>
            </a:r>
            <a:r>
              <a:rPr lang="en-US" altLang="ko-KR" sz="2200" dirty="0"/>
              <a:t>2, … </a:t>
            </a:r>
            <a:r>
              <a:rPr lang="en-US" altLang="ko-KR" sz="2200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25604" name="TextBox 12">
            <a:extLst>
              <a:ext uri="{FF2B5EF4-FFF2-40B4-BE49-F238E27FC236}">
                <a16:creationId xmlns:a16="http://schemas.microsoft.com/office/drawing/2014/main" id="{5E0A2860-7218-C678-AD2E-40AD78F78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428625"/>
            <a:ext cx="770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2400">
                <a:solidFill>
                  <a:srgbClr val="0070C0"/>
                </a:solidFill>
              </a:rPr>
              <a:t>2) insert</a:t>
            </a:r>
            <a:r>
              <a:rPr lang="ko-KR" altLang="en-US" sz="2400">
                <a:solidFill>
                  <a:srgbClr val="0070C0"/>
                </a:solidFill>
              </a:rPr>
              <a:t>문</a:t>
            </a:r>
            <a:endParaRPr lang="en-US" altLang="ko-KR" sz="2400" b="1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5605" name="직사각형 4">
            <a:extLst>
              <a:ext uri="{FF2B5EF4-FFF2-40B4-BE49-F238E27FC236}">
                <a16:creationId xmlns:a16="http://schemas.microsoft.com/office/drawing/2014/main" id="{4033F466-284C-1840-517A-8E7F62B9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1693863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solidFill>
                  <a:srgbClr val="C00000"/>
                </a:solidFill>
              </a:rPr>
              <a:t>※</a:t>
            </a:r>
            <a:r>
              <a:rPr lang="en-US" altLang="ko-KR" sz="1800"/>
              <a:t> 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숫자 이외의 자료형은 모두 값에 </a:t>
            </a:r>
            <a:r>
              <a:rPr lang="ko-KR" altLang="en-US" sz="1800" b="1">
                <a:solidFill>
                  <a:srgbClr val="C00000"/>
                </a:solidFill>
                <a:cs typeface="Arial" panose="020B0604020202020204" pitchFamily="34" charset="0"/>
              </a:rPr>
              <a:t>싱글따옴표</a:t>
            </a:r>
            <a:r>
              <a:rPr lang="en-US" altLang="ko-KR" sz="1800" b="1">
                <a:solidFill>
                  <a:srgbClr val="C00000"/>
                </a:solidFill>
                <a:cs typeface="Arial" panose="020B0604020202020204" pitchFamily="34" charset="0"/>
              </a:rPr>
              <a:t>(')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를 붙여야 한다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ko-KR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606" name="직사각형 4">
            <a:extLst>
              <a:ext uri="{FF2B5EF4-FFF2-40B4-BE49-F238E27FC236}">
                <a16:creationId xmlns:a16="http://schemas.microsoft.com/office/drawing/2014/main" id="{D07CBF33-FE3D-2B92-2789-D82A7705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2228850"/>
            <a:ext cx="8531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예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이름이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박길동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", 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남자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생일이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'2000-01-01'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인 자료를 </a:t>
            </a:r>
            <a:endParaRPr lang="en-US" altLang="ko-KR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       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추가해라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ko-KR" altLang="en-US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insert into member (name, sex, birthday)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           values ( '</a:t>
            </a:r>
            <a:r>
              <a:rPr lang="ko-KR" altLang="en-US" sz="2400">
                <a:solidFill>
                  <a:srgbClr val="0070C0"/>
                </a:solidFill>
                <a:cs typeface="Arial" panose="020B0604020202020204" pitchFamily="34" charset="0"/>
              </a:rPr>
              <a:t>박길동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', 0, '2000-01-01' );</a:t>
            </a:r>
            <a:endParaRPr lang="ko-KR" altLang="en-US" sz="24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7">
            <a:extLst>
              <a:ext uri="{FF2B5EF4-FFF2-40B4-BE49-F238E27FC236}">
                <a16:creationId xmlns:a16="http://schemas.microsoft.com/office/drawing/2014/main" id="{86B9C7A4-39BF-DA36-1680-DA72AE0D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DC6DD4EA-EAD3-B635-42B8-4F6B32097CB8}"/>
              </a:ext>
            </a:extLst>
          </p:cNvPr>
          <p:cNvSpPr/>
          <p:nvPr/>
        </p:nvSpPr>
        <p:spPr>
          <a:xfrm>
            <a:off x="468313" y="981075"/>
            <a:ext cx="8348662" cy="593725"/>
          </a:xfrm>
          <a:prstGeom prst="roundRect">
            <a:avLst>
              <a:gd name="adj" fmla="val 4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200" dirty="0">
                <a:solidFill>
                  <a:srgbClr val="FF0000"/>
                </a:solidFill>
              </a:rPr>
              <a:t>Update</a:t>
            </a:r>
            <a:r>
              <a:rPr lang="en-US" altLang="ko-KR" sz="2200" dirty="0"/>
              <a:t> </a:t>
            </a:r>
            <a:r>
              <a:rPr lang="ko-KR" altLang="en-US" sz="2200" dirty="0"/>
              <a:t>테이블이름 </a:t>
            </a:r>
            <a:r>
              <a:rPr lang="en-US" altLang="ko-KR" sz="2200" dirty="0">
                <a:solidFill>
                  <a:srgbClr val="FF0000"/>
                </a:solidFill>
              </a:rPr>
              <a:t>set</a:t>
            </a:r>
            <a:r>
              <a:rPr lang="en-US" altLang="ko-KR" sz="2200" dirty="0"/>
              <a:t> </a:t>
            </a:r>
            <a:r>
              <a:rPr lang="ko-KR" altLang="en-US" sz="2200" dirty="0"/>
              <a:t>칼럼</a:t>
            </a:r>
            <a:r>
              <a:rPr lang="en-US" altLang="ko-KR" sz="2200" dirty="0"/>
              <a:t>1</a:t>
            </a:r>
            <a:r>
              <a:rPr lang="en-US" altLang="ko-KR" sz="2200" dirty="0">
                <a:solidFill>
                  <a:srgbClr val="FF0000"/>
                </a:solidFill>
              </a:rPr>
              <a:t>=</a:t>
            </a:r>
            <a:r>
              <a:rPr lang="ko-KR" altLang="en-US" sz="2200" dirty="0"/>
              <a:t>값</a:t>
            </a:r>
            <a:r>
              <a:rPr lang="en-US" altLang="ko-KR" sz="2200" dirty="0"/>
              <a:t>1, </a:t>
            </a:r>
            <a:r>
              <a:rPr lang="ko-KR" altLang="en-US" sz="2200" dirty="0"/>
              <a:t>칼럼</a:t>
            </a:r>
            <a:r>
              <a:rPr lang="en-US" altLang="ko-KR" sz="2200" dirty="0"/>
              <a:t>2</a:t>
            </a:r>
            <a:r>
              <a:rPr lang="en-US" altLang="ko-KR" sz="2200" dirty="0">
                <a:solidFill>
                  <a:srgbClr val="FF0000"/>
                </a:solidFill>
              </a:rPr>
              <a:t>=</a:t>
            </a:r>
            <a:r>
              <a:rPr lang="ko-KR" altLang="en-US" sz="2200" dirty="0"/>
              <a:t>값</a:t>
            </a:r>
            <a:r>
              <a:rPr lang="en-US" altLang="ko-KR" sz="2200" dirty="0"/>
              <a:t>2, … </a:t>
            </a:r>
            <a:r>
              <a:rPr lang="en-US" altLang="ko-KR" sz="2200" dirty="0">
                <a:solidFill>
                  <a:srgbClr val="FF0000"/>
                </a:solidFill>
              </a:rPr>
              <a:t>where</a:t>
            </a:r>
            <a:r>
              <a:rPr lang="en-US" altLang="ko-KR" sz="2200" dirty="0"/>
              <a:t> </a:t>
            </a:r>
            <a:r>
              <a:rPr lang="ko-KR" altLang="en-US" sz="2200" dirty="0" err="1"/>
              <a:t>조건식</a:t>
            </a:r>
            <a:r>
              <a:rPr lang="en-US" altLang="ko-KR" sz="2200" dirty="0">
                <a:solidFill>
                  <a:srgbClr val="FF0000"/>
                </a:solidFill>
              </a:rPr>
              <a:t>;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26628" name="TextBox 12">
            <a:extLst>
              <a:ext uri="{FF2B5EF4-FFF2-40B4-BE49-F238E27FC236}">
                <a16:creationId xmlns:a16="http://schemas.microsoft.com/office/drawing/2014/main" id="{E757A807-E8BD-83B4-EE70-00C6E2B43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770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2400">
                <a:solidFill>
                  <a:srgbClr val="0070C0"/>
                </a:solidFill>
              </a:rPr>
              <a:t>3) update</a:t>
            </a:r>
            <a:r>
              <a:rPr lang="ko-KR" altLang="en-US" sz="2400">
                <a:solidFill>
                  <a:srgbClr val="0070C0"/>
                </a:solidFill>
              </a:rPr>
              <a:t>문</a:t>
            </a:r>
            <a:endParaRPr lang="en-US" altLang="ko-KR" sz="2400" b="1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6629" name="직사각형 10">
            <a:extLst>
              <a:ext uri="{FF2B5EF4-FFF2-40B4-BE49-F238E27FC236}">
                <a16:creationId xmlns:a16="http://schemas.microsoft.com/office/drawing/2014/main" id="{615E9B30-A128-9848-70DC-331DFA673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222500"/>
            <a:ext cx="8531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예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 이름이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박길동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"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인 자료의 우편번호와 주소를 </a:t>
            </a:r>
            <a:endParaRPr lang="en-US" altLang="ko-KR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       44444, </a:t>
            </a:r>
            <a:r>
              <a:rPr lang="ko-KR" altLang="en-US" sz="2400">
                <a:solidFill>
                  <a:schemeClr val="tx1"/>
                </a:solidFill>
                <a:cs typeface="Arial" panose="020B0604020202020204" pitchFamily="34" charset="0"/>
              </a:rPr>
              <a:t>수원으로 변경해라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ko-KR" altLang="en-US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n-US" altLang="ko-KR" sz="24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update member  set   zip='44444',  address='</a:t>
            </a:r>
            <a:r>
              <a:rPr lang="ko-KR" altLang="en-US" sz="2400">
                <a:solidFill>
                  <a:srgbClr val="0070C0"/>
                </a:solidFill>
                <a:cs typeface="Arial" panose="020B0604020202020204" pitchFamily="34" charset="0"/>
              </a:rPr>
              <a:t>수원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'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           where name='</a:t>
            </a:r>
            <a:r>
              <a:rPr lang="ko-KR" altLang="en-US" sz="2400">
                <a:solidFill>
                  <a:srgbClr val="0070C0"/>
                </a:solidFill>
                <a:cs typeface="Arial" panose="020B0604020202020204" pitchFamily="34" charset="0"/>
              </a:rPr>
              <a:t>박길동</a:t>
            </a:r>
            <a:r>
              <a:rPr lang="en-US" altLang="ko-KR" sz="2400">
                <a:solidFill>
                  <a:srgbClr val="0070C0"/>
                </a:solidFill>
                <a:cs typeface="Arial" panose="020B0604020202020204" pitchFamily="34" charset="0"/>
              </a:rPr>
              <a:t>';</a:t>
            </a:r>
            <a:endParaRPr lang="ko-KR" altLang="en-US" sz="24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630" name="직사각형 4">
            <a:extLst>
              <a:ext uri="{FF2B5EF4-FFF2-40B4-BE49-F238E27FC236}">
                <a16:creationId xmlns:a16="http://schemas.microsoft.com/office/drawing/2014/main" id="{220A5125-B5F1-325E-BC57-CC40E506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1641475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1800">
                <a:solidFill>
                  <a:srgbClr val="C00000"/>
                </a:solidFill>
              </a:rPr>
              <a:t>※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where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절 생략하면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모든 레코드를 대상으로 처리</a:t>
            </a:r>
            <a:r>
              <a:rPr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ko-KR" alt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7">
            <a:extLst>
              <a:ext uri="{FF2B5EF4-FFF2-40B4-BE49-F238E27FC236}">
                <a16:creationId xmlns:a16="http://schemas.microsoft.com/office/drawing/2014/main" id="{8F88B643-696E-E435-9426-761E028F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CF3BE8F4-167E-D7E7-D010-5339010AD4F4}"/>
              </a:ext>
            </a:extLst>
          </p:cNvPr>
          <p:cNvSpPr/>
          <p:nvPr/>
        </p:nvSpPr>
        <p:spPr>
          <a:xfrm>
            <a:off x="547688" y="1033463"/>
            <a:ext cx="7705725" cy="533400"/>
          </a:xfrm>
          <a:prstGeom prst="roundRect">
            <a:avLst>
              <a:gd name="adj" fmla="val 4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200" dirty="0">
                <a:solidFill>
                  <a:srgbClr val="FF0000"/>
                </a:solidFill>
              </a:rPr>
              <a:t> delete from </a:t>
            </a:r>
            <a:r>
              <a:rPr lang="ko-KR" altLang="en-US" sz="2200" dirty="0"/>
              <a:t>테이블이름 </a:t>
            </a:r>
            <a:r>
              <a:rPr lang="en-US" altLang="ko-KR" sz="2200" dirty="0">
                <a:solidFill>
                  <a:srgbClr val="FF0000"/>
                </a:solidFill>
              </a:rPr>
              <a:t>where</a:t>
            </a:r>
            <a:r>
              <a:rPr lang="en-US" altLang="ko-KR" sz="2200" dirty="0"/>
              <a:t> </a:t>
            </a:r>
            <a:r>
              <a:rPr lang="ko-KR" altLang="en-US" sz="2200" dirty="0" err="1"/>
              <a:t>조건식</a:t>
            </a:r>
            <a:r>
              <a:rPr lang="en-US" altLang="ko-KR" sz="2200" dirty="0">
                <a:solidFill>
                  <a:srgbClr val="FF0000"/>
                </a:solidFill>
              </a:rPr>
              <a:t>;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27652" name="TextBox 12">
            <a:extLst>
              <a:ext uri="{FF2B5EF4-FFF2-40B4-BE49-F238E27FC236}">
                <a16:creationId xmlns:a16="http://schemas.microsoft.com/office/drawing/2014/main" id="{9E4A7B2B-1A17-AF51-4D72-B5FA1A3F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7200"/>
            <a:ext cx="770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2400">
                <a:solidFill>
                  <a:srgbClr val="0070C0"/>
                </a:solidFill>
              </a:rPr>
              <a:t>4) delete</a:t>
            </a:r>
            <a:r>
              <a:rPr lang="ko-KR" altLang="en-US" sz="2400">
                <a:solidFill>
                  <a:srgbClr val="0070C0"/>
                </a:solidFill>
              </a:rPr>
              <a:t>문</a:t>
            </a:r>
            <a:endParaRPr lang="en-US" altLang="ko-KR" sz="2400" b="1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7653" name="직사각형 4">
            <a:extLst>
              <a:ext uri="{FF2B5EF4-FFF2-40B4-BE49-F238E27FC236}">
                <a16:creationId xmlns:a16="http://schemas.microsoft.com/office/drawing/2014/main" id="{48CB45DC-2B23-B30F-6EB8-72221DB71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1681163"/>
            <a:ext cx="82946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</a:rPr>
              <a:t>예</a:t>
            </a:r>
            <a:r>
              <a:rPr lang="en-US" altLang="ko-KR" sz="2400">
                <a:solidFill>
                  <a:schemeClr val="tx1"/>
                </a:solidFill>
                <a:latin typeface="굴림" panose="020B0600000101010101" pitchFamily="50" charset="-127"/>
              </a:rPr>
              <a:t>&gt;</a:t>
            </a:r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</a:rPr>
              <a:t> 이름이 </a:t>
            </a:r>
            <a:r>
              <a:rPr lang="en-US" altLang="ko-KR" sz="2400">
                <a:solidFill>
                  <a:schemeClr val="tx1"/>
                </a:solidFill>
                <a:latin typeface="굴림" panose="020B0600000101010101" pitchFamily="50" charset="-127"/>
              </a:rPr>
              <a:t>"</a:t>
            </a:r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</a:rPr>
              <a:t>박길동</a:t>
            </a:r>
            <a:r>
              <a:rPr lang="en-US" altLang="ko-KR" sz="2400">
                <a:solidFill>
                  <a:schemeClr val="tx1"/>
                </a:solidFill>
                <a:latin typeface="굴림" panose="020B0600000101010101" pitchFamily="50" charset="-127"/>
              </a:rPr>
              <a:t>"</a:t>
            </a:r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</a:rPr>
              <a:t>인 자료를 삭제하여라</a:t>
            </a:r>
            <a:r>
              <a:rPr lang="en-US" altLang="ko-KR" sz="2400">
                <a:solidFill>
                  <a:schemeClr val="tx1"/>
                </a:solidFill>
                <a:latin typeface="굴림" panose="020B0600000101010101" pitchFamily="50" charset="-127"/>
              </a:rPr>
              <a:t>.</a:t>
            </a:r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</a:rPr>
              <a:t>      </a:t>
            </a:r>
            <a:r>
              <a:rPr lang="en-US" altLang="ko-KR" sz="2400">
                <a:solidFill>
                  <a:schemeClr val="tx1"/>
                </a:solidFill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sz="2400" b="1">
                <a:solidFill>
                  <a:srgbClr val="0070C0"/>
                </a:solidFill>
                <a:latin typeface="굴림" panose="020B0600000101010101" pitchFamily="50" charset="-127"/>
              </a:rPr>
              <a:t>delete from member where name='</a:t>
            </a:r>
            <a:r>
              <a:rPr lang="ko-KR" altLang="en-US" sz="2400" b="1">
                <a:solidFill>
                  <a:srgbClr val="0070C0"/>
                </a:solidFill>
                <a:latin typeface="굴림" panose="020B0600000101010101" pitchFamily="50" charset="-127"/>
              </a:rPr>
              <a:t>박길동</a:t>
            </a:r>
            <a:r>
              <a:rPr lang="en-US" altLang="ko-KR" sz="2400" b="1">
                <a:solidFill>
                  <a:srgbClr val="0070C0"/>
                </a:solidFill>
                <a:latin typeface="굴림" panose="020B0600000101010101" pitchFamily="50" charset="-127"/>
              </a:rPr>
              <a:t>';</a:t>
            </a:r>
            <a:endParaRPr lang="ko-KR" altLang="en-US" sz="2400" b="1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7">
            <a:extLst>
              <a:ext uri="{FF2B5EF4-FFF2-40B4-BE49-F238E27FC236}">
                <a16:creationId xmlns:a16="http://schemas.microsoft.com/office/drawing/2014/main" id="{14460DB2-44DB-A695-31C9-FB1FF5F9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CA672B69-DA39-ABCC-A66D-B636D540FBB8}"/>
              </a:ext>
            </a:extLst>
          </p:cNvPr>
          <p:cNvSpPr/>
          <p:nvPr/>
        </p:nvSpPr>
        <p:spPr>
          <a:xfrm>
            <a:off x="625475" y="1017588"/>
            <a:ext cx="7556500" cy="1728787"/>
          </a:xfrm>
          <a:prstGeom prst="roundRect">
            <a:avLst>
              <a:gd name="adj" fmla="val 4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200" dirty="0">
                <a:solidFill>
                  <a:srgbClr val="FF0000"/>
                </a:solidFill>
              </a:rPr>
              <a:t>create table </a:t>
            </a:r>
            <a:r>
              <a:rPr lang="ko-KR" altLang="en-US" sz="2200" dirty="0"/>
              <a:t>테이블이름 </a:t>
            </a:r>
            <a:r>
              <a:rPr lang="en-US" altLang="ko-KR" sz="2200" dirty="0"/>
              <a:t>(</a:t>
            </a:r>
            <a:endParaRPr lang="ko-KR" altLang="en-US" sz="2200" dirty="0"/>
          </a:p>
          <a:p>
            <a:pPr eaLnBrk="1" latinLnBrk="1" hangingPunct="1">
              <a:defRPr/>
            </a:pPr>
            <a:r>
              <a:rPr lang="ko-KR" altLang="en-US" sz="2200" dirty="0"/>
              <a:t>    칼럼</a:t>
            </a:r>
            <a:r>
              <a:rPr lang="en-US" altLang="ko-KR" sz="2200" dirty="0"/>
              <a:t>1 </a:t>
            </a:r>
            <a:r>
              <a:rPr lang="ko-KR" altLang="en-US" sz="2200" dirty="0" err="1"/>
              <a:t>자료형</a:t>
            </a:r>
            <a:r>
              <a:rPr lang="en-US" altLang="ko-KR" sz="2200" dirty="0"/>
              <a:t>(</a:t>
            </a:r>
            <a:r>
              <a:rPr lang="ko-KR" altLang="en-US" sz="2200" dirty="0"/>
              <a:t>길이</a:t>
            </a:r>
            <a:r>
              <a:rPr lang="en-US" altLang="ko-KR" sz="2200" dirty="0"/>
              <a:t>) not null default </a:t>
            </a:r>
            <a:r>
              <a:rPr lang="ko-KR" altLang="en-US" sz="2200" dirty="0"/>
              <a:t>값 </a:t>
            </a:r>
            <a:r>
              <a:rPr lang="en-US" altLang="ko-KR" sz="2200" dirty="0" err="1"/>
              <a:t>auto_increment</a:t>
            </a:r>
            <a:r>
              <a:rPr lang="en-US" altLang="ko-KR" sz="2200" dirty="0"/>
              <a:t>,</a:t>
            </a:r>
            <a:endParaRPr lang="ko-KR" altLang="en-US" sz="2200" dirty="0"/>
          </a:p>
          <a:p>
            <a:pPr eaLnBrk="1" latinLnBrk="1" hangingPunct="1">
              <a:defRPr/>
            </a:pPr>
            <a:r>
              <a:rPr lang="ko-KR" altLang="en-US" sz="2200" dirty="0"/>
              <a:t>    칼럼</a:t>
            </a:r>
            <a:r>
              <a:rPr lang="en-US" altLang="ko-KR" sz="2200" dirty="0"/>
              <a:t>2 </a:t>
            </a:r>
            <a:r>
              <a:rPr lang="ko-KR" altLang="en-US" sz="2200" dirty="0" err="1"/>
              <a:t>자료형</a:t>
            </a:r>
            <a:r>
              <a:rPr lang="en-US" altLang="ko-KR" sz="2200" dirty="0"/>
              <a:t>(</a:t>
            </a:r>
            <a:r>
              <a:rPr lang="ko-KR" altLang="en-US" sz="2200" dirty="0"/>
              <a:t>길이</a:t>
            </a:r>
            <a:r>
              <a:rPr lang="en-US" altLang="ko-KR" sz="2200" dirty="0"/>
              <a:t>),</a:t>
            </a:r>
            <a:endParaRPr lang="ko-KR" altLang="en-US" sz="2200" dirty="0"/>
          </a:p>
          <a:p>
            <a:pPr eaLnBrk="1" latinLnBrk="1" hangingPunct="1">
              <a:defRPr/>
            </a:pPr>
            <a:r>
              <a:rPr lang="en-US" altLang="ko-KR" sz="2200" dirty="0"/>
              <a:t>        …</a:t>
            </a:r>
            <a:endParaRPr lang="ko-KR" altLang="en-US" sz="2200" dirty="0"/>
          </a:p>
          <a:p>
            <a:pPr eaLnBrk="1" latinLnBrk="1" hangingPunct="1">
              <a:defRPr/>
            </a:pPr>
            <a:r>
              <a:rPr lang="en-US" altLang="ko-KR" sz="2200" dirty="0">
                <a:solidFill>
                  <a:srgbClr val="FF0000"/>
                </a:solidFill>
              </a:rPr>
              <a:t>    </a:t>
            </a:r>
            <a:r>
              <a:rPr lang="en-US" altLang="ko-KR" sz="2200" dirty="0">
                <a:solidFill>
                  <a:srgbClr val="C00000"/>
                </a:solidFill>
              </a:rPr>
              <a:t>primary key(</a:t>
            </a:r>
            <a:r>
              <a:rPr lang="ko-KR" altLang="en-US" sz="2200" dirty="0"/>
              <a:t>칼럼이름</a:t>
            </a:r>
            <a:r>
              <a:rPr lang="en-US" altLang="ko-KR" sz="2200" dirty="0">
                <a:solidFill>
                  <a:srgbClr val="C00000"/>
                </a:solidFill>
              </a:rPr>
              <a:t>)</a:t>
            </a:r>
            <a:r>
              <a:rPr lang="en-US" altLang="ko-KR" sz="2200" dirty="0">
                <a:solidFill>
                  <a:srgbClr val="FF0000"/>
                </a:solidFill>
              </a:rPr>
              <a:t> );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28676" name="TextBox 12">
            <a:extLst>
              <a:ext uri="{FF2B5EF4-FFF2-40B4-BE49-F238E27FC236}">
                <a16:creationId xmlns:a16="http://schemas.microsoft.com/office/drawing/2014/main" id="{86CAC21F-C665-21FE-DE8F-00365A5F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5613"/>
            <a:ext cx="770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2400">
                <a:solidFill>
                  <a:srgbClr val="0070C0"/>
                </a:solidFill>
              </a:rPr>
              <a:t>5) </a:t>
            </a:r>
            <a:r>
              <a:rPr lang="ko-KR" altLang="en-US" sz="2400">
                <a:solidFill>
                  <a:srgbClr val="0070C0"/>
                </a:solidFill>
              </a:rPr>
              <a:t>그밖에</a:t>
            </a:r>
            <a:r>
              <a:rPr lang="en-US" altLang="ko-KR" sz="2400">
                <a:solidFill>
                  <a:srgbClr val="0070C0"/>
                </a:solidFill>
              </a:rPr>
              <a:t> </a:t>
            </a:r>
            <a:endParaRPr lang="en-US" altLang="ko-KR" sz="2400" b="1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B682643D-A240-5014-7968-BD3A8052A910}"/>
              </a:ext>
            </a:extLst>
          </p:cNvPr>
          <p:cNvSpPr/>
          <p:nvPr/>
        </p:nvSpPr>
        <p:spPr>
          <a:xfrm>
            <a:off x="636588" y="2997200"/>
            <a:ext cx="7556500" cy="503238"/>
          </a:xfrm>
          <a:prstGeom prst="roundRect">
            <a:avLst>
              <a:gd name="adj" fmla="val 4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ko-KR" sz="2200" dirty="0">
                <a:solidFill>
                  <a:srgbClr val="FF0000"/>
                </a:solidFill>
              </a:rPr>
              <a:t>drop</a:t>
            </a:r>
            <a:r>
              <a:rPr lang="ko-KR" altLang="en-US" sz="2200" dirty="0">
                <a:solidFill>
                  <a:srgbClr val="FF0000"/>
                </a:solidFill>
              </a:rPr>
              <a:t> </a:t>
            </a:r>
            <a:r>
              <a:rPr lang="en-US" altLang="ko-KR" sz="2200" dirty="0">
                <a:solidFill>
                  <a:srgbClr val="FF0000"/>
                </a:solidFill>
              </a:rPr>
              <a:t>table </a:t>
            </a:r>
            <a:r>
              <a:rPr lang="ko-KR" altLang="en-US" sz="2200" dirty="0" err="1"/>
              <a:t>테이블명</a:t>
            </a:r>
            <a:r>
              <a:rPr lang="en-US" altLang="ko-KR" sz="2200" dirty="0"/>
              <a:t>;</a:t>
            </a:r>
            <a:endParaRPr lang="ko-KR" altLang="en-US" sz="2200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8A25DC-6565-D0FD-11C5-9B7FF779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8CC17F4-EF58-C0A4-E2C2-D15E13BC3A7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38150"/>
            <a:ext cx="7500937" cy="6096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</a:rPr>
              <a:t>2. PHP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</a:rPr>
              <a:t> 기초</a:t>
            </a:r>
            <a:endParaRPr kumimoji="0" lang="en-US" altLang="ko-KR" sz="3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12" name="모서리가 둥근 직사각형 4">
            <a:extLst>
              <a:ext uri="{FF2B5EF4-FFF2-40B4-BE49-F238E27FC236}">
                <a16:creationId xmlns:a16="http://schemas.microsoft.com/office/drawing/2014/main" id="{B94E1A2C-0155-6425-0720-384C367B1436}"/>
              </a:ext>
            </a:extLst>
          </p:cNvPr>
          <p:cNvSpPr/>
          <p:nvPr/>
        </p:nvSpPr>
        <p:spPr>
          <a:xfrm>
            <a:off x="468313" y="1206500"/>
            <a:ext cx="8393112" cy="3887788"/>
          </a:xfrm>
          <a:prstGeom prst="roundRect">
            <a:avLst>
              <a:gd name="adj" fmla="val 271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1. C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언어와 </a:t>
            </a:r>
            <a:r>
              <a:rPr lang="ko-KR" altLang="en-US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비슷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2.</a:t>
            </a:r>
            <a:r>
              <a:rPr lang="en-US" altLang="ko-KR" sz="240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$</a:t>
            </a:r>
            <a:r>
              <a:rPr lang="ko-KR" altLang="en-US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변수명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자료형은 대입하는 값에 따라 결정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3. </a:t>
            </a:r>
            <a:r>
              <a:rPr lang="en-US" altLang="ko-KR" sz="240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&lt;?</a:t>
            </a:r>
          </a:p>
          <a:p>
            <a:pPr eaLnBrk="1" hangingPunct="1">
              <a:lnSpc>
                <a:spcPts val="120"/>
              </a:lnSpc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en-US" altLang="ko-KR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php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프로그램</a:t>
            </a: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altLang="ko-KR" sz="240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?&gt;</a:t>
            </a:r>
          </a:p>
          <a:p>
            <a:pPr eaLnBrk="1" hangingPunct="1">
              <a:lnSpc>
                <a:spcPts val="120"/>
              </a:lnSpc>
              <a:spcBef>
                <a:spcPct val="50000"/>
              </a:spcBef>
              <a:defRPr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ts val="120"/>
              </a:lnSpc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4. 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프로그램 끝에 세미콜론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 </a:t>
            </a:r>
            <a:r>
              <a:rPr lang="en-US" altLang="ko-KR" sz="2400" b="1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  <a:r>
              <a:rPr lang="en-US" altLang="ko-KR" sz="2400" dirty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붙임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5. </a:t>
            </a:r>
            <a:r>
              <a:rPr lang="ko-KR" altLang="en-US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출력문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     echo </a:t>
            </a:r>
            <a:r>
              <a:rPr lang="ko-KR" altLang="en-US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변수명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;    or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echo(" </a:t>
            </a:r>
            <a:r>
              <a:rPr lang="ko-KR" altLang="en-US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변수명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");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6. 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주석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 </a:t>
            </a:r>
            <a:r>
              <a:rPr lang="en-US" altLang="ko-KR" sz="24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/*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프로그램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ko-KR" sz="24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*/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    or         </a:t>
            </a:r>
            <a:r>
              <a:rPr lang="en-US" altLang="ko-KR" sz="2400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//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프로그램</a:t>
            </a:r>
            <a:endParaRPr lang="ko-KR" altLang="en-US" sz="2400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04F32C0-24BF-ED00-C2B5-0A36AC01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2890BAB-A0CA-A625-D3E6-9EFBC69A83F8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57200"/>
            <a:ext cx="7500938" cy="6096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</a:rPr>
              <a:t>3. PHP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</a:rPr>
              <a:t> 프로그래밍</a:t>
            </a:r>
            <a:endParaRPr kumimoji="0" lang="en-US" altLang="ko-KR" sz="3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64516" name="TextBox 2">
            <a:extLst>
              <a:ext uri="{FF2B5EF4-FFF2-40B4-BE49-F238E27FC236}">
                <a16:creationId xmlns:a16="http://schemas.microsoft.com/office/drawing/2014/main" id="{16FF2EF1-CAF1-A02C-DB0B-0658EC69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196752"/>
            <a:ext cx="7704856" cy="40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출력을 원하는 화면출력 부분을 찾는다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2. html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소스에서 해당 부분의 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html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위치를 찾는다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ko-KR" sz="2400" dirty="0">
              <a:solidFill>
                <a:schemeClr val="tx1"/>
              </a:solidFill>
              <a:latin typeface="굴림" panose="020B0600000101010101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3.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찾은 위치에 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PHP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프로그램을 작성한다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1) 1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개 값 출력 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:   </a:t>
            </a: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&lt;?=</a:t>
            </a:r>
            <a:r>
              <a:rPr lang="ko-KR" altLang="en-US" sz="2400" dirty="0" err="1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변수명</a:t>
            </a:r>
            <a:r>
              <a:rPr lang="ko-KR" altLang="en-US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ko-KR" altLang="en-US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함수</a:t>
            </a: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; ?&gt;</a:t>
            </a:r>
          </a:p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2)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여러 줄 작성하는 경우</a:t>
            </a:r>
            <a:endParaRPr lang="en-US" altLang="ko-KR" sz="2400" dirty="0">
              <a:solidFill>
                <a:schemeClr val="tx1"/>
              </a:solidFill>
              <a:latin typeface="굴림" panose="020B0600000101010101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&lt;?</a:t>
            </a:r>
          </a:p>
          <a:p>
            <a:pPr eaLnBrk="1" latinLnBrk="0" hangingPunct="1">
              <a:lnSpc>
                <a:spcPts val="125"/>
              </a:lnSpc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en-US" altLang="ko-KR" sz="2400" dirty="0" err="1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php</a:t>
            </a: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프로그램</a:t>
            </a: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eaLnBrk="1" latinLnBrk="0" hangingPunct="1">
              <a:lnSpc>
                <a:spcPts val="1500"/>
              </a:lnSpc>
              <a:spcBef>
                <a:spcPct val="50000"/>
              </a:spcBef>
              <a:buFontTx/>
              <a:buNone/>
            </a:pPr>
            <a:r>
              <a:rPr lang="en-US" altLang="ko-KR" sz="2400" dirty="0">
                <a:solidFill>
                  <a:srgbClr val="0070C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?&gt;</a:t>
            </a:r>
          </a:p>
          <a:p>
            <a:pPr eaLnBrk="1" latinLnBrk="0" hangingPunct="1">
              <a:lnSpc>
                <a:spcPts val="125"/>
              </a:lnSpc>
              <a:spcBef>
                <a:spcPct val="50000"/>
              </a:spcBef>
              <a:buFontTx/>
              <a:buNone/>
            </a:pPr>
            <a:endParaRPr lang="en-US" altLang="ko-KR" sz="2400" dirty="0">
              <a:solidFill>
                <a:schemeClr val="tx1"/>
              </a:solidFill>
              <a:latin typeface="굴림" panose="020B0600000101010101" pitchFamily="50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CBC1C09-BA2B-52DA-DF49-55245FF6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65539" name="TextBox 2">
            <a:extLst>
              <a:ext uri="{FF2B5EF4-FFF2-40B4-BE49-F238E27FC236}">
                <a16:creationId xmlns:a16="http://schemas.microsoft.com/office/drawing/2014/main" id="{E3A3EF7D-3BB8-39C0-8809-1EAF2F38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72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C00000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$name 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(="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홍길동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")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을 아래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그림과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같이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출력하려면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pic>
        <p:nvPicPr>
          <p:cNvPr id="5" name="그림 4" descr="텍스트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92FA781-E786-4961-33D3-5D4DBA55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09688"/>
            <a:ext cx="45323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그림 8">
            <a:extLst>
              <a:ext uri="{FF2B5EF4-FFF2-40B4-BE49-F238E27FC236}">
                <a16:creationId xmlns:a16="http://schemas.microsoft.com/office/drawing/2014/main" id="{9996AA48-DA5F-578D-1F96-0084299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43013"/>
            <a:ext cx="32908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E6BEE56-EA5B-A7EB-0592-D0353D60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27350"/>
            <a:ext cx="50196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2C952-CF68-EB78-2E35-6EFCCC3DE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859DAD5-A8F1-3E09-3B63-80EDA6C08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568950" cy="865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PHP</a:t>
            </a:r>
            <a:r>
              <a:rPr lang="ko-KR" altLang="en-US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07BCFC-08AF-58B5-4873-919344A2853F}"/>
              </a:ext>
            </a:extLst>
          </p:cNvPr>
          <p:cNvSpPr txBox="1">
            <a:spLocks noChangeArrowheads="1"/>
          </p:cNvSpPr>
          <p:nvPr/>
        </p:nvSpPr>
        <p:spPr>
          <a:xfrm>
            <a:off x="1236340" y="2780928"/>
            <a:ext cx="6671319" cy="64807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PHP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에러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수정 요령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9188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">
            <a:extLst>
              <a:ext uri="{FF2B5EF4-FFF2-40B4-BE49-F238E27FC236}">
                <a16:creationId xmlns:a16="http://schemas.microsoft.com/office/drawing/2014/main" id="{4A4431B4-F9BE-E60E-F15B-680A4E9C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773238"/>
            <a:ext cx="2519362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       PHP A</a:t>
            </a:r>
            <a:r>
              <a:rPr lang="ko-KR" altLang="en-US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0000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exit("ok1");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       PHP B</a:t>
            </a:r>
            <a:r>
              <a:rPr lang="ko-KR" altLang="en-US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0000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exit("ok2");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       PHP C</a:t>
            </a:r>
            <a:r>
              <a:rPr lang="ko-KR" altLang="en-US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…</a:t>
            </a:r>
            <a:endParaRPr lang="ko-KR" altLang="en-US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BB3C7-F602-83D2-A2A5-7AC09D3BBC3D}"/>
              </a:ext>
            </a:extLst>
          </p:cNvPr>
          <p:cNvSpPr txBox="1"/>
          <p:nvPr/>
        </p:nvSpPr>
        <p:spPr>
          <a:xfrm>
            <a:off x="539750" y="404813"/>
            <a:ext cx="8208963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Arial" panose="020B0604020202020204" pitchFamily="34" charset="0"/>
                <a:ea typeface="굴림체" pitchFamily="49" charset="-127"/>
              </a:rPr>
              <a:t>1) </a:t>
            </a:r>
            <a:r>
              <a:rPr lang="ko-KR" altLang="en-US" sz="3200" dirty="0">
                <a:latin typeface="Arial" panose="020B0604020202020204" pitchFamily="34" charset="0"/>
                <a:ea typeface="굴림체" pitchFamily="49" charset="-127"/>
              </a:rPr>
              <a:t>프로그램 중간에 삽입하여 결과 확인 </a:t>
            </a:r>
            <a:r>
              <a:rPr lang="en-US" altLang="ko-KR" sz="3200" dirty="0">
                <a:latin typeface="Arial" panose="020B0604020202020204" pitchFamily="34" charset="0"/>
                <a:ea typeface="굴림체" pitchFamily="49" charset="-127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     exit("</a:t>
            </a:r>
            <a:r>
              <a:rPr lang="ko-KR" altLang="en-US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변수</a:t>
            </a:r>
            <a:r>
              <a:rPr lang="en-US" altLang="ko-KR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"),  </a:t>
            </a:r>
            <a:r>
              <a:rPr lang="en-US" altLang="ko-KR" sz="2400" dirty="0" err="1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var_dump</a:t>
            </a:r>
            <a:r>
              <a:rPr lang="en-US" altLang="ko-KR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(</a:t>
            </a:r>
            <a:r>
              <a:rPr lang="ko-KR" altLang="en-US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변수</a:t>
            </a:r>
            <a:r>
              <a:rPr lang="en-US" altLang="ko-KR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), echo </a:t>
            </a:r>
            <a:r>
              <a:rPr lang="ko-KR" altLang="en-US" sz="2400" dirty="0">
                <a:solidFill>
                  <a:srgbClr val="0070C0"/>
                </a:solidFill>
                <a:latin typeface="Arial" panose="020B0604020202020204" pitchFamily="34" charset="0"/>
                <a:ea typeface="굴림체" pitchFamily="49" charset="-127"/>
              </a:rPr>
              <a:t>변수</a:t>
            </a:r>
            <a:endParaRPr lang="en-US" altLang="ko-KR" sz="2400" dirty="0">
              <a:solidFill>
                <a:srgbClr val="0070C0"/>
              </a:solidFill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B65335B-8F41-AD91-382A-A0DA043D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52425"/>
            <a:ext cx="8135937" cy="484188"/>
          </a:xfrm>
        </p:spPr>
        <p:txBody>
          <a:bodyPr anchor="ctr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ko-KR" altLang="en-US" sz="2800" b="1">
                <a:solidFill>
                  <a:srgbClr val="0070C0"/>
                </a:solidFill>
                <a:latin typeface="굴림" panose="020B0600000101010101" pitchFamily="50" charset="-127"/>
              </a:rPr>
              <a:t>주차별 진행내용</a:t>
            </a:r>
            <a:endParaRPr lang="en-US" altLang="ko-KR" sz="2800" b="1">
              <a:solidFill>
                <a:srgbClr val="0070C0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F9BD2EA-E5AE-7DA9-477F-CDA3DF733088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908050"/>
          <a:ext cx="7920037" cy="4897435"/>
        </p:xfrm>
        <a:graphic>
          <a:graphicData uri="http://schemas.openxmlformats.org/drawingml/2006/table">
            <a:tbl>
              <a:tblPr/>
              <a:tblGrid>
                <a:gridCol w="100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06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주차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제목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점수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68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a:t>기초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a:t>1) 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a:t>유틸리티 소개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a:t>( Notepad++, </a:t>
                      </a:r>
                      <a:r>
                        <a:rPr kumimoji="0" lang="en-US" altLang="ko-K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a:t>phpmyadmin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anose="02030604000101010101" pitchFamily="18" charset="-127"/>
                        </a:rPr>
                        <a:t>, … )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함초롬바탕" panose="02030604000101010101" pitchFamily="18" charset="-127"/>
                      </a:endParaRP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2)  Bootstrap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68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  SQL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소개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(Select, Insert, Update, Delete)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2) 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목록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06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endParaRPr dirty="0"/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수정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이름검색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endParaRPr dirty="0"/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06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주소록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목록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검색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6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회원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회원가입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중복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우편번호검색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06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endParaRPr/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아웃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회원수정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068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endParaRPr dirty="0"/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관리자용 회원관리</a:t>
                      </a:r>
                    </a:p>
                  </a:txBody>
                  <a:tcPr marL="64769" marR="64769" marT="17922" marB="1792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Clr>
                          <a:srgbClr val="C9824C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endParaRPr dirty="0"/>
                    </a:p>
                  </a:txBody>
                  <a:tcPr marL="64769" marR="64769" marT="17919" marB="17919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옵션관리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관리자용 제품관리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 ~ 11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사용자용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제품진열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장바구니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및 결제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 ~ 15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관리자용 주문관리</a:t>
                      </a: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4774" marR="64774" marT="17884" marB="178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76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입력자료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&amp;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종합평가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csjob.induk.ac.kr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4" marR="64774" marT="17887" marB="1788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>
            <a:extLst>
              <a:ext uri="{FF2B5EF4-FFF2-40B4-BE49-F238E27FC236}">
                <a16:creationId xmlns:a16="http://schemas.microsoft.com/office/drawing/2014/main" id="{1F935241-AF82-C1E1-983F-859D65956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91" y="1128614"/>
            <a:ext cx="2519362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       PHP A</a:t>
            </a:r>
            <a:r>
              <a:rPr lang="ko-KR" altLang="en-US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…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       PHP B</a:t>
            </a:r>
            <a:r>
              <a:rPr lang="ko-KR" altLang="en-US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…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       PHP C</a:t>
            </a:r>
            <a:r>
              <a:rPr lang="ko-KR" altLang="en-US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…</a:t>
            </a:r>
            <a:endParaRPr lang="ko-KR" altLang="en-US" sz="1800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37892" name="TextBox 5">
            <a:extLst>
              <a:ext uri="{FF2B5EF4-FFF2-40B4-BE49-F238E27FC236}">
                <a16:creationId xmlns:a16="http://schemas.microsoft.com/office/drawing/2014/main" id="{F65CF6C6-2ECC-4A47-8A68-4FCFA00F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022" y="1094396"/>
            <a:ext cx="2520950" cy="45858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dirty="0"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&lt;?</a:t>
            </a:r>
          </a:p>
          <a:p>
            <a:pPr>
              <a:defRPr/>
            </a:pPr>
            <a:r>
              <a:rPr lang="en-US" altLang="ko-KR" dirty="0"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       PHP A</a:t>
            </a:r>
            <a:r>
              <a:rPr lang="ko-KR" altLang="en-US" dirty="0"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프로그램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?&gt;</a:t>
            </a:r>
          </a:p>
          <a:p>
            <a:pPr>
              <a:defRPr/>
            </a:pP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                          </a:t>
            </a:r>
            <a:r>
              <a:rPr lang="en-US" altLang="ko-KR" dirty="0"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          </a:t>
            </a: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</a:t>
            </a:r>
            <a:r>
              <a:rPr lang="ko-KR" altLang="en-US" sz="4000" dirty="0">
                <a:solidFill>
                  <a:srgbClr val="FF0000"/>
                </a:solidFill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삭제</a:t>
            </a: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…..…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ko-KR" dirty="0">
                <a:highlight>
                  <a:srgbClr val="00FFFF"/>
                </a:highlight>
                <a:latin typeface="Arial" panose="020B0604020202020204" pitchFamily="34" charset="0"/>
                <a:ea typeface="굴림체" panose="020B0609000101010101" pitchFamily="49" charset="-127"/>
                <a:cs typeface="Arial" panose="020B0604020202020204" pitchFamily="34" charset="0"/>
              </a:rPr>
              <a:t>…………………………</a:t>
            </a:r>
            <a:endParaRPr lang="en-US" altLang="ko-KR" dirty="0">
              <a:latin typeface="Arial" panose="020B0604020202020204" pitchFamily="34" charset="0"/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68612" name="TextBox 1">
            <a:extLst>
              <a:ext uri="{FF2B5EF4-FFF2-40B4-BE49-F238E27FC236}">
                <a16:creationId xmlns:a16="http://schemas.microsoft.com/office/drawing/2014/main" id="{FFE63F16-45C0-5D8A-B185-D4196E5E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7488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indent="0" latinLnBrk="0"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2) </a:t>
            </a:r>
            <a:r>
              <a:rPr lang="ko-KR" altLang="en-US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프로그램 부분삭제로 에러 찾기</a:t>
            </a:r>
            <a:endParaRPr lang="en-US" altLang="ko-KR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68614" name="TextBox 3">
            <a:extLst>
              <a:ext uri="{FF2B5EF4-FFF2-40B4-BE49-F238E27FC236}">
                <a16:creationId xmlns:a16="http://schemas.microsoft.com/office/drawing/2014/main" id="{3336A730-AF2F-AF57-815D-B2442C12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38" y="1149584"/>
            <a:ext cx="3132943" cy="335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ko-KR" altLang="en-US" sz="2000" dirty="0">
                <a:latin typeface="Arial" panose="020B0604020202020204" pitchFamily="34" charset="0"/>
                <a:ea typeface="굴림체" panose="020B0609000101010101" pitchFamily="49" charset="-127"/>
              </a:rPr>
              <a:t>프로그램 부분 삭제   </a:t>
            </a:r>
            <a:endParaRPr lang="en-US" altLang="ko-KR" sz="2000" dirty="0">
              <a:latin typeface="Arial" panose="020B0604020202020204" pitchFamily="34" charset="0"/>
              <a:ea typeface="굴림체" panose="020B0609000101010101" pitchFamily="49" charset="-127"/>
            </a:endParaRPr>
          </a:p>
          <a:p>
            <a:pPr marL="0" indent="0">
              <a:defRPr/>
            </a:pPr>
            <a:r>
              <a:rPr lang="en-US" altLang="ko-KR" sz="2000" dirty="0">
                <a:latin typeface="Arial" panose="020B0604020202020204" pitchFamily="34" charset="0"/>
                <a:ea typeface="굴림체" panose="020B0609000101010101" pitchFamily="49" charset="-127"/>
                <a:sym typeface="Wingdings" panose="05000000000000000000" pitchFamily="2" charset="2"/>
              </a:rPr>
              <a:t>       </a:t>
            </a:r>
            <a:r>
              <a:rPr lang="ko-KR" altLang="en-US" sz="2000" dirty="0">
                <a:latin typeface="Arial" panose="020B0604020202020204" pitchFamily="34" charset="0"/>
                <a:ea typeface="굴림체" panose="020B0609000101010101" pitchFamily="49" charset="-127"/>
                <a:sym typeface="Wingdings" panose="05000000000000000000" pitchFamily="2" charset="2"/>
              </a:rPr>
              <a:t>실행  </a:t>
            </a:r>
            <a:endParaRPr lang="en-US" altLang="ko-KR" sz="2000" dirty="0">
              <a:latin typeface="Arial" panose="020B0604020202020204" pitchFamily="34" charset="0"/>
              <a:ea typeface="굴림체" panose="020B0609000101010101" pitchFamily="49" charset="-127"/>
              <a:sym typeface="Wingdings" panose="05000000000000000000" pitchFamily="2" charset="2"/>
            </a:endParaRPr>
          </a:p>
          <a:p>
            <a:pPr marL="0" indent="0">
              <a:defRPr/>
            </a:pPr>
            <a:r>
              <a:rPr lang="en-US" altLang="ko-KR" sz="2000" dirty="0">
                <a:latin typeface="Arial" panose="020B0604020202020204" pitchFamily="34" charset="0"/>
                <a:ea typeface="굴림체" panose="020B0609000101010101" pitchFamily="49" charset="-127"/>
                <a:sym typeface="Wingdings" panose="05000000000000000000" pitchFamily="2" charset="2"/>
              </a:rPr>
              <a:t>       Ctrl + z (</a:t>
            </a:r>
            <a:r>
              <a:rPr lang="ko-KR" altLang="en-US" sz="2000" dirty="0">
                <a:latin typeface="Arial" panose="020B0604020202020204" pitchFamily="34" charset="0"/>
                <a:ea typeface="굴림체" panose="020B0609000101010101" pitchFamily="49" charset="-127"/>
                <a:sym typeface="Wingdings" panose="05000000000000000000" pitchFamily="2" charset="2"/>
              </a:rPr>
              <a:t>되살리기</a:t>
            </a:r>
            <a:r>
              <a:rPr lang="en-US" altLang="ko-KR" sz="2000" dirty="0">
                <a:latin typeface="Arial" panose="020B0604020202020204" pitchFamily="34" charset="0"/>
                <a:ea typeface="굴림체" panose="020B0609000101010101" pitchFamily="49" charset="-127"/>
                <a:sym typeface="Wingdings" panose="05000000000000000000" pitchFamily="2" charset="2"/>
              </a:rPr>
              <a:t>)</a:t>
            </a:r>
          </a:p>
          <a:p>
            <a:pPr marL="0" indent="0">
              <a:defRPr/>
            </a:pPr>
            <a:endParaRPr lang="en-US" altLang="ko-KR" sz="2000" dirty="0">
              <a:latin typeface="Arial" panose="020B0604020202020204" pitchFamily="34" charset="0"/>
              <a:ea typeface="굴림체" panose="020B0609000101010101" pitchFamily="49" charset="-127"/>
              <a:sym typeface="Wingdings" panose="05000000000000000000" pitchFamily="2" charset="2"/>
            </a:endParaRPr>
          </a:p>
          <a:p>
            <a:pPr marL="0" indent="0">
              <a:defRPr/>
            </a:pPr>
            <a:r>
              <a:rPr lang="en-US" altLang="ko-KR" sz="2000" b="1" dirty="0">
                <a:latin typeface="Arial" panose="020B0604020202020204" pitchFamily="34" charset="0"/>
                <a:ea typeface="굴림체" panose="020B0609000101010101" pitchFamily="49" charset="-127"/>
              </a:rPr>
              <a:t>2. </a:t>
            </a:r>
            <a:r>
              <a:rPr lang="ko-KR" altLang="en-US" sz="2000" b="1" dirty="0">
                <a:latin typeface="Arial" panose="020B0604020202020204" pitchFamily="34" charset="0"/>
                <a:ea typeface="굴림체" panose="020B0609000101010101" pitchFamily="49" charset="-127"/>
              </a:rPr>
              <a:t>주석</a:t>
            </a:r>
            <a:r>
              <a:rPr lang="en-US" altLang="ko-KR" sz="2000" b="1" dirty="0">
                <a:latin typeface="Arial" panose="020B0604020202020204" pitchFamily="34" charset="0"/>
                <a:ea typeface="굴림체" panose="020B0609000101010101" pitchFamily="49" charset="-127"/>
              </a:rPr>
              <a:t>( </a:t>
            </a:r>
            <a:r>
              <a:rPr lang="en-US" altLang="ko-KR" sz="2000" b="1" dirty="0">
                <a:solidFill>
                  <a:srgbClr val="00B050"/>
                </a:solidFill>
                <a:latin typeface="Arial" panose="020B0604020202020204" pitchFamily="34" charset="0"/>
                <a:ea typeface="굴림체" panose="020B0609000101010101" pitchFamily="49" charset="-127"/>
              </a:rPr>
              <a:t>/* … */</a:t>
            </a:r>
            <a:r>
              <a:rPr lang="en-US" altLang="ko-KR" sz="2000" dirty="0">
                <a:latin typeface="Arial" panose="020B0604020202020204" pitchFamily="34" charset="0"/>
                <a:ea typeface="굴림체" panose="020B0609000101010101" pitchFamily="49" charset="-127"/>
              </a:rPr>
              <a:t> )</a:t>
            </a:r>
            <a:r>
              <a:rPr lang="ko-KR" altLang="en-US" sz="2000" dirty="0">
                <a:latin typeface="Arial" panose="020B0604020202020204" pitchFamily="34" charset="0"/>
                <a:ea typeface="굴림체" panose="020B0609000101010101" pitchFamily="49" charset="-127"/>
              </a:rPr>
              <a:t>을</a:t>
            </a:r>
            <a:r>
              <a:rPr lang="en-US" altLang="ko-KR" sz="2000" dirty="0">
                <a:latin typeface="Arial" panose="020B0604020202020204" pitchFamily="34" charset="0"/>
                <a:ea typeface="굴림체" panose="020B0609000101010101" pitchFamily="49" charset="-127"/>
              </a:rPr>
              <a:t> </a:t>
            </a:r>
            <a:r>
              <a:rPr lang="ko-KR" altLang="en-US" sz="2000" dirty="0">
                <a:latin typeface="Arial" panose="020B0604020202020204" pitchFamily="34" charset="0"/>
                <a:ea typeface="굴림체" panose="020B0609000101010101" pitchFamily="49" charset="-127"/>
              </a:rPr>
              <a:t>이용해 </a:t>
            </a:r>
            <a:endParaRPr lang="en-US" altLang="ko-KR" sz="2000" dirty="0">
              <a:latin typeface="Arial" panose="020B0604020202020204" pitchFamily="34" charset="0"/>
              <a:ea typeface="굴림체" panose="020B0609000101010101" pitchFamily="49" charset="-127"/>
            </a:endParaRPr>
          </a:p>
          <a:p>
            <a:pPr marL="0" indent="0">
              <a:defRPr/>
            </a:pPr>
            <a:r>
              <a:rPr lang="en-US" altLang="ko-KR" sz="2000" dirty="0">
                <a:latin typeface="Arial" panose="020B0604020202020204" pitchFamily="34" charset="0"/>
                <a:ea typeface="굴림체" panose="020B0609000101010101" pitchFamily="49" charset="-127"/>
              </a:rPr>
              <a:t>     </a:t>
            </a:r>
            <a:r>
              <a:rPr lang="ko-KR" altLang="en-US" sz="2000" dirty="0">
                <a:latin typeface="Arial" panose="020B0604020202020204" pitchFamily="34" charset="0"/>
                <a:ea typeface="굴림체" panose="020B0609000101010101" pitchFamily="49" charset="-127"/>
              </a:rPr>
              <a:t>부분적 실행</a:t>
            </a:r>
            <a:endParaRPr lang="en-US" altLang="ko-KR" sz="2000" dirty="0">
              <a:latin typeface="Arial" panose="020B0604020202020204" pitchFamily="34" charset="0"/>
              <a:ea typeface="굴림체" panose="020B0609000101010101" pitchFamily="49" charset="-127"/>
            </a:endParaRPr>
          </a:p>
          <a:p>
            <a:pPr marL="457200" indent="-457200">
              <a:buFontTx/>
              <a:buAutoNum type="arabicPeriod" startAt="2"/>
              <a:defRPr/>
            </a:pPr>
            <a:endParaRPr lang="en-US" altLang="ko-KR" sz="2000" dirty="0">
              <a:latin typeface="Arial" panose="020B0604020202020204" pitchFamily="34" charset="0"/>
              <a:ea typeface="굴림체" panose="020B0609000101010101" pitchFamily="49" charset="-127"/>
              <a:sym typeface="Wingdings" panose="05000000000000000000" pitchFamily="2" charset="2"/>
            </a:endParaRPr>
          </a:p>
          <a:p>
            <a:pPr marL="457200" indent="-457200">
              <a:buFontTx/>
              <a:buAutoNum type="arabicPeriod" startAt="2"/>
              <a:defRPr/>
            </a:pPr>
            <a:endParaRPr lang="en-US" altLang="ko-KR" sz="2400" dirty="0">
              <a:latin typeface="Arial" panose="020B0604020202020204" pitchFamily="34" charset="0"/>
              <a:ea typeface="굴림체" panose="020B0609000101010101" pitchFamily="49" charset="-127"/>
              <a:sym typeface="Wingdings" panose="05000000000000000000" pitchFamily="2" charset="2"/>
            </a:endParaRPr>
          </a:p>
          <a:p>
            <a:pPr marL="457200" indent="-457200">
              <a:buFontTx/>
              <a:buAutoNum type="arabicPeriod" startAt="2"/>
              <a:defRPr/>
            </a:pPr>
            <a:endParaRPr lang="en-US" altLang="ko-KR" sz="2400" dirty="0">
              <a:latin typeface="Arial" panose="020B0604020202020204" pitchFamily="34" charset="0"/>
              <a:ea typeface="굴림체" panose="020B0609000101010101" pitchFamily="49" charset="-127"/>
              <a:sym typeface="Wingdings" panose="05000000000000000000" pitchFamily="2" charset="2"/>
            </a:endParaRPr>
          </a:p>
          <a:p>
            <a:pPr marL="0" indent="0">
              <a:defRPr/>
            </a:pPr>
            <a:endParaRPr lang="en-US" altLang="ko-KR" sz="2400" dirty="0">
              <a:latin typeface="Arial" panose="020B0604020202020204" pitchFamily="34" charset="0"/>
              <a:ea typeface="굴림체" panose="020B0609000101010101" pitchFamily="49" charset="-127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그림 2">
            <a:extLst>
              <a:ext uri="{FF2B5EF4-FFF2-40B4-BE49-F238E27FC236}">
                <a16:creationId xmlns:a16="http://schemas.microsoft.com/office/drawing/2014/main" id="{51CB37FC-248F-E8F4-8D77-AB9A13BD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56848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그림 6">
            <a:extLst>
              <a:ext uri="{FF2B5EF4-FFF2-40B4-BE49-F238E27FC236}">
                <a16:creationId xmlns:a16="http://schemas.microsoft.com/office/drawing/2014/main" id="{4CD8426D-4C6B-BA44-1AED-47E35E2BE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924175"/>
            <a:ext cx="5686425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Box 8">
            <a:extLst>
              <a:ext uri="{FF2B5EF4-FFF2-40B4-BE49-F238E27FC236}">
                <a16:creationId xmlns:a16="http://schemas.microsoft.com/office/drawing/2014/main" id="{07088A58-6572-228D-C04C-206B65A2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568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indent="0" latinLnBrk="0"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3) Editor</a:t>
            </a:r>
            <a:r>
              <a:rPr lang="ko-KR" altLang="en-US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의 색으로 에러 구분</a:t>
            </a:r>
            <a:endParaRPr lang="en-US" altLang="ko-KR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E59CED0B-0DFE-F1AA-14A2-31B7BADF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08720"/>
            <a:ext cx="8469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indent="0" latinLnBrk="0"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tx1"/>
                </a:solidFill>
                <a:ea typeface="굴림체" panose="020B0609000101010101" pitchFamily="49" charset="-127"/>
                <a:cs typeface="Arial" panose="020B0604020202020204" pitchFamily="34" charset="0"/>
              </a:rPr>
              <a:t>4) </a:t>
            </a:r>
            <a:r>
              <a:rPr lang="ko-KR" altLang="en-US" sz="3200" baseline="0" dirty="0">
                <a:latin typeface="Arial" panose="020B0604020202020204" pitchFamily="34" charset="0"/>
                <a:ea typeface="굴림체" pitchFamily="49" charset="-127"/>
                <a:sym typeface="Wingdings" pitchFamily="2" charset="2"/>
              </a:rPr>
              <a:t>프로그램 오타 </a:t>
            </a:r>
            <a:r>
              <a:rPr lang="en-US" altLang="ko-KR" sz="3200" dirty="0">
                <a:latin typeface="Arial" panose="020B0604020202020204" pitchFamily="34" charset="0"/>
                <a:ea typeface="굴림체" pitchFamily="49" charset="-127"/>
                <a:sym typeface="Wingdings" pitchFamily="2" charset="2"/>
              </a:rPr>
              <a:t></a:t>
            </a:r>
            <a:r>
              <a:rPr lang="en-US" altLang="ko-KR" sz="3200" baseline="0" dirty="0">
                <a:latin typeface="Arial" panose="020B0604020202020204" pitchFamily="34" charset="0"/>
                <a:ea typeface="굴림체" pitchFamily="49" charset="-127"/>
                <a:sym typeface="Wingdings" pitchFamily="2" charset="2"/>
              </a:rPr>
              <a:t> </a:t>
            </a:r>
            <a:r>
              <a:rPr lang="ko-KR" altLang="en-US" sz="3200" baseline="0" dirty="0">
                <a:latin typeface="Arial" panose="020B0604020202020204" pitchFamily="34" charset="0"/>
                <a:ea typeface="굴림체" pitchFamily="49" charset="-127"/>
                <a:sym typeface="Wingdings" pitchFamily="2" charset="2"/>
              </a:rPr>
              <a:t>다른 사람과 같이 찾음</a:t>
            </a:r>
            <a:r>
              <a:rPr lang="en-US" altLang="ko-KR" sz="3200" baseline="0" dirty="0">
                <a:latin typeface="Arial" panose="020B0604020202020204" pitchFamily="34" charset="0"/>
                <a:ea typeface="굴림체" pitchFamily="49" charset="-127"/>
                <a:sym typeface="Wingdings" pitchFamily="2" charset="2"/>
              </a:rPr>
              <a:t>.</a:t>
            </a:r>
            <a:endParaRPr lang="en-US" altLang="ko-KR" dirty="0">
              <a:solidFill>
                <a:schemeClr val="tx1"/>
              </a:solidFill>
              <a:ea typeface="굴림체" panose="020B0609000101010101" pitchFamily="49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3AD2-1E6F-3C51-4361-6E5747294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2900EE-EAD2-711B-D4AD-53DAA744E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568950" cy="865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PHP</a:t>
            </a:r>
            <a:r>
              <a:rPr lang="ko-KR" altLang="en-US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10C3BC-58FF-6BB7-A72F-C1B4F5D2F7B1}"/>
              </a:ext>
            </a:extLst>
          </p:cNvPr>
          <p:cNvSpPr txBox="1">
            <a:spLocks noChangeArrowheads="1"/>
          </p:cNvSpPr>
          <p:nvPr/>
        </p:nvSpPr>
        <p:spPr>
          <a:xfrm>
            <a:off x="1236340" y="2780928"/>
            <a:ext cx="6671319" cy="64807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PHP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주요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소스들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088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05B3B7-1624-1029-DD3A-5C2DEC92B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88053"/>
              </p:ext>
            </p:extLst>
          </p:nvPr>
        </p:nvGraphicFramePr>
        <p:xfrm>
          <a:off x="770518" y="1305915"/>
          <a:ext cx="8010525" cy="3094041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err="1">
                          <a:latin typeface="Arial" panose="020B0604020202020204" pitchFamily="34" charset="0"/>
                          <a:ea typeface="굴림" pitchFamily="50" charset="-127"/>
                        </a:rPr>
                        <a:t>common.php</a:t>
                      </a:r>
                      <a:r>
                        <a:rPr lang="ko-KR" altLang="en-US" sz="2000" b="1" dirty="0">
                          <a:latin typeface="Arial" panose="020B0604020202020204" pitchFamily="34" charset="0"/>
                          <a:ea typeface="굴림" pitchFamily="50" charset="-127"/>
                        </a:rPr>
                        <a:t>에 에러메시지 설정 프로그램 삽입</a:t>
                      </a:r>
                      <a:endParaRPr lang="en-US" altLang="ko-KR" sz="2000" b="1" dirty="0">
                        <a:latin typeface="Arial" panose="020B0604020202020204" pitchFamily="34" charset="0"/>
                        <a:ea typeface="굴림" pitchFamily="50" charset="-127"/>
                      </a:endParaRPr>
                    </a:p>
                  </a:txBody>
                  <a:tcPr marL="91435" marR="91435" marT="45765" marB="4576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800" dirty="0">
                          <a:latin typeface="Arial" panose="020B0604020202020204" pitchFamily="34" charset="0"/>
                          <a:ea typeface="굴림" pitchFamily="50" charset="-127"/>
                        </a:rPr>
                        <a:t>&lt;?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    </a:t>
                      </a:r>
                      <a:r>
                        <a:rPr lang="en-US" altLang="ko-KR" sz="1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error_reporting</a:t>
                      </a: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(E_ALL  &amp;  ~E_NOTICE  &amp;  ~E_WARNING);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    </a:t>
                      </a:r>
                      <a:r>
                        <a:rPr lang="en-US" altLang="ko-KR" sz="1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ini_set</a:t>
                      </a: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("</a:t>
                      </a:r>
                      <a:r>
                        <a:rPr lang="en-US" altLang="ko-KR" sz="1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display_errors</a:t>
                      </a: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", 1);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800" dirty="0">
                        <a:latin typeface="Arial" panose="020B0604020202020204" pitchFamily="34" charset="0"/>
                        <a:ea typeface="굴림" pitchFamily="50" charset="-127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    </a:t>
                      </a:r>
                      <a:r>
                        <a:rPr lang="en-US" altLang="ko-KR" sz="18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mysqli_report</a:t>
                      </a:r>
                      <a:r>
                        <a:rPr lang="en-US" altLang="ko-KR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( MYSQLI_REPORT_OFF );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800" dirty="0">
                        <a:latin typeface="Arial" panose="020B0604020202020204" pitchFamily="34" charset="0"/>
                        <a:ea typeface="굴림" pitchFamily="50" charset="-127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    $</a:t>
                      </a:r>
                      <a:r>
                        <a:rPr lang="en-US" altLang="ko-KR" sz="1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db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= </a:t>
                      </a:r>
                      <a:r>
                        <a:rPr lang="en-US" altLang="ko-KR" sz="1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mysqli_connect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("localhost", "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사용자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ID", "DB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암호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", "DB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이름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");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    if (!$</a:t>
                      </a:r>
                      <a:r>
                        <a:rPr lang="en-US" altLang="ko-KR" sz="1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db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) exit(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</a:rPr>
                        <a:t>"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DB</a:t>
                      </a:r>
                      <a:r>
                        <a:rPr lang="ko-KR" altLang="en-US" sz="1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연결에러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</a:rPr>
                        <a:t>"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굴림" pitchFamily="50" charset="-127"/>
                        </a:rPr>
                        <a:t>);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800" dirty="0">
                          <a:latin typeface="Arial" panose="020B0604020202020204" pitchFamily="34" charset="0"/>
                          <a:ea typeface="굴림" pitchFamily="50" charset="-127"/>
                        </a:rPr>
                        <a:t>?&gt;</a:t>
                      </a:r>
                    </a:p>
                  </a:txBody>
                  <a:tcPr marL="91435" marR="91435" marT="45765" marB="45765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54" name="TextBox 4">
            <a:extLst>
              <a:ext uri="{FF2B5EF4-FFF2-40B4-BE49-F238E27FC236}">
                <a16:creationId xmlns:a16="http://schemas.microsoft.com/office/drawing/2014/main" id="{04859AD5-EB7A-C322-46C3-601913D6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89100"/>
            <a:ext cx="808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C00000"/>
                </a:solidFill>
              </a:rPr>
              <a:t>※</a:t>
            </a:r>
            <a:r>
              <a:rPr lang="en-US" altLang="ko-KR" sz="1800" dirty="0">
                <a:solidFill>
                  <a:srgbClr val="002060"/>
                </a:solidFill>
              </a:rPr>
              <a:t> </a:t>
            </a:r>
            <a:r>
              <a:rPr lang="en-US" altLang="ko-KR" sz="1800" dirty="0" err="1">
                <a:solidFill>
                  <a:srgbClr val="002060"/>
                </a:solidFill>
              </a:rPr>
              <a:t>mysqli_report</a:t>
            </a:r>
            <a:r>
              <a:rPr lang="en-US" altLang="ko-KR" sz="1600" dirty="0">
                <a:solidFill>
                  <a:srgbClr val="002060"/>
                </a:solidFill>
              </a:rPr>
              <a:t>( MYSQLI_REPORT_OFF</a:t>
            </a:r>
            <a:r>
              <a:rPr lang="en-US" altLang="ko-KR" sz="1800" dirty="0">
                <a:solidFill>
                  <a:srgbClr val="002060"/>
                </a:solidFill>
              </a:rPr>
              <a:t>) </a:t>
            </a:r>
            <a:r>
              <a:rPr lang="en-US" altLang="ko-KR" sz="18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800" dirty="0">
                <a:solidFill>
                  <a:srgbClr val="002060"/>
                </a:solidFill>
              </a:rPr>
              <a:t> </a:t>
            </a:r>
            <a:r>
              <a:rPr lang="en-US" altLang="ko-KR" sz="1800" dirty="0" err="1">
                <a:solidFill>
                  <a:srgbClr val="002060"/>
                </a:solidFill>
              </a:rPr>
              <a:t>Mysql</a:t>
            </a:r>
            <a:r>
              <a:rPr lang="en-US" altLang="ko-KR" sz="1800" dirty="0">
                <a:solidFill>
                  <a:srgbClr val="002060"/>
                </a:solidFill>
              </a:rPr>
              <a:t> </a:t>
            </a:r>
            <a:r>
              <a:rPr lang="ko-KR" altLang="en-US" sz="1800" dirty="0">
                <a:solidFill>
                  <a:srgbClr val="002060"/>
                </a:solidFill>
              </a:rPr>
              <a:t>에러</a:t>
            </a:r>
            <a:r>
              <a:rPr lang="en-US" altLang="ko-KR" sz="1800" dirty="0">
                <a:solidFill>
                  <a:srgbClr val="002060"/>
                </a:solidFill>
              </a:rPr>
              <a:t> </a:t>
            </a:r>
            <a:r>
              <a:rPr lang="ko-KR" altLang="en-US" sz="1800" dirty="0">
                <a:solidFill>
                  <a:srgbClr val="002060"/>
                </a:solidFill>
              </a:rPr>
              <a:t>메시지 출력 중지</a:t>
            </a:r>
            <a:endParaRPr lang="ko-KR" altLang="en-US" sz="1800" dirty="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6E03AFA-E58A-84B8-A916-2CA25B15D811}"/>
              </a:ext>
            </a:extLst>
          </p:cNvPr>
          <p:cNvSpPr txBox="1">
            <a:spLocks noChangeArrowheads="1"/>
          </p:cNvSpPr>
          <p:nvPr/>
        </p:nvSpPr>
        <p:spPr>
          <a:xfrm>
            <a:off x="737065" y="512715"/>
            <a:ext cx="6671319" cy="504056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1.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서버 </a:t>
            </a:r>
            <a:r>
              <a:rPr kumimoji="0" lang="en-US" altLang="ko-KR" sz="2800" dirty="0" err="1">
                <a:solidFill>
                  <a:srgbClr val="0070C0"/>
                </a:solidFill>
                <a:latin typeface="+mj-lt"/>
              </a:rPr>
              <a:t>db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연결 프로그램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084A2-F33D-888D-06FC-7BE9285CB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E91EAC0B-B53E-BD60-B924-8FC6AECE9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57535"/>
              </p:ext>
            </p:extLst>
          </p:nvPr>
        </p:nvGraphicFramePr>
        <p:xfrm>
          <a:off x="3188942" y="2155755"/>
          <a:ext cx="2600024" cy="92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포장기 셸 개체" showAsIcon="1" r:id="rId2" imgW="1447669" imgH="514350" progId="Package">
                  <p:embed/>
                </p:oleObj>
              </mc:Choice>
              <mc:Fallback>
                <p:oleObj name="포장기 셸 개체" showAsIcon="1" r:id="rId2" imgW="1447669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8942" y="2155755"/>
                        <a:ext cx="2600024" cy="92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3C640B-1887-273E-D321-B81CC75E811B}"/>
              </a:ext>
            </a:extLst>
          </p:cNvPr>
          <p:cNvSpPr txBox="1"/>
          <p:nvPr/>
        </p:nvSpPr>
        <p:spPr>
          <a:xfrm>
            <a:off x="899592" y="1340768"/>
            <a:ext cx="7178724" cy="454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SzPct val="70000"/>
              <a:defRPr/>
            </a:pPr>
            <a:r>
              <a:rPr lang="en-US" altLang="ko-KR" dirty="0">
                <a:solidFill>
                  <a:srgbClr val="0070C0"/>
                </a:solidFill>
                <a:latin typeface="+mj-lt"/>
                <a:ea typeface="+mj-ea"/>
              </a:rPr>
              <a:t>※ </a:t>
            </a:r>
            <a:r>
              <a:rPr lang="ko-KR" altLang="en-US" dirty="0">
                <a:solidFill>
                  <a:srgbClr val="0070C0"/>
                </a:solidFill>
                <a:latin typeface="+mj-lt"/>
                <a:ea typeface="+mj-ea"/>
              </a:rPr>
              <a:t>더블 클릭하여 파일 열고</a:t>
            </a:r>
            <a:r>
              <a:rPr lang="en-US" altLang="ko-KR" dirty="0">
                <a:solidFill>
                  <a:srgbClr val="0070C0"/>
                </a:solidFill>
                <a:latin typeface="+mj-lt"/>
                <a:ea typeface="+mj-ea"/>
              </a:rPr>
              <a:t>, </a:t>
            </a:r>
            <a:r>
              <a:rPr lang="ko-KR" altLang="en-US" dirty="0">
                <a:solidFill>
                  <a:srgbClr val="0070C0"/>
                </a:solidFill>
                <a:latin typeface="+mj-lt"/>
                <a:ea typeface="+mj-ea"/>
              </a:rPr>
              <a:t>복사하여 프로그램 이용</a:t>
            </a:r>
            <a:endParaRPr lang="en-US" altLang="ko-KR" dirty="0">
              <a:solidFill>
                <a:srgbClr val="0070C0"/>
              </a:solidFill>
              <a:latin typeface="+mj-lt"/>
              <a:ea typeface="+mj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D088168-D210-C140-3B70-E99F266C6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204" y="3478431"/>
            <a:ext cx="5895238" cy="2542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5AA5C1-86A5-1EEC-43BE-C97C01594562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93205"/>
            <a:ext cx="6671319" cy="648072"/>
          </a:xfrm>
          <a:prstGeom prst="rect">
            <a:avLst/>
          </a:prstGeom>
        </p:spPr>
        <p:txBody>
          <a:bodyPr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</a:rPr>
              <a:t>2. Pagination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</a:rPr>
              <a:t> 소스</a:t>
            </a:r>
            <a:endParaRPr kumimoji="0" lang="en-US" altLang="ko-KR" sz="3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044464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1811-8E33-4141-0E49-CA5BE120E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F1AC089-5306-4E42-09AE-F4B9E1D4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5654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1FD228-FB0A-872C-955E-274E95AA339E}"/>
              </a:ext>
            </a:extLst>
          </p:cNvPr>
          <p:cNvSpPr txBox="1"/>
          <p:nvPr/>
        </p:nvSpPr>
        <p:spPr>
          <a:xfrm>
            <a:off x="3397108" y="4365104"/>
            <a:ext cx="3119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+mj-lt"/>
                <a:ea typeface="+mj-ea"/>
              </a:rPr>
              <a:t>※  page 152  </a:t>
            </a:r>
            <a:r>
              <a:rPr lang="ko-KR" altLang="en-US" dirty="0">
                <a:solidFill>
                  <a:srgbClr val="0070C0"/>
                </a:solidFill>
                <a:latin typeface="+mj-lt"/>
                <a:ea typeface="+mj-ea"/>
              </a:rPr>
              <a:t>책 오타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91916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BFDAF-DB4A-C149-FAF9-41D2DF87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2E13C7F-C649-EDAC-7DBD-97B65C1E8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568950" cy="865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PHP</a:t>
            </a:r>
            <a:r>
              <a:rPr lang="ko-KR" altLang="en-US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B329AE9-80DC-EFCD-A661-E7BD1B601A38}"/>
              </a:ext>
            </a:extLst>
          </p:cNvPr>
          <p:cNvSpPr txBox="1">
            <a:spLocks noChangeArrowheads="1"/>
          </p:cNvSpPr>
          <p:nvPr/>
        </p:nvSpPr>
        <p:spPr>
          <a:xfrm>
            <a:off x="1236340" y="2780928"/>
            <a:ext cx="6671319" cy="648072"/>
          </a:xfrm>
          <a:prstGeom prst="rect">
            <a:avLst/>
          </a:prstGeom>
        </p:spPr>
        <p:txBody>
          <a:bodyPr anchor="ctr"/>
          <a:lstStyle/>
          <a:p>
            <a:pPr algn="ctr" eaLnBrk="1" fontAlgn="auto" latinLnBrk="1" hangingPunct="1"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</a:rPr>
              <a:t>우편번호 </a:t>
            </a:r>
            <a:r>
              <a:rPr kumimoji="0" lang="en-US" altLang="ko-KR" sz="3600" dirty="0">
                <a:solidFill>
                  <a:srgbClr val="0070C0"/>
                </a:solidFill>
                <a:latin typeface="+mj-lt"/>
                <a:cs typeface="+mj-cs"/>
              </a:rPr>
              <a:t>zip </a:t>
            </a:r>
            <a:r>
              <a:rPr kumimoji="0" lang="ko-KR" altLang="en-US" sz="3600" dirty="0">
                <a:solidFill>
                  <a:srgbClr val="0070C0"/>
                </a:solidFill>
                <a:latin typeface="+mj-lt"/>
                <a:cs typeface="+mj-cs"/>
              </a:rPr>
              <a:t>테이블</a:t>
            </a:r>
            <a:endParaRPr kumimoji="0" lang="en-US" altLang="ko-KR" sz="3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280191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3FF742-5D83-F2F7-7923-1DD7E52C0DB3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76672"/>
            <a:ext cx="7632848" cy="500062"/>
          </a:xfrm>
          <a:prstGeom prst="rect">
            <a:avLst/>
          </a:prstGeom>
        </p:spPr>
        <p:txBody>
          <a:bodyPr lIns="0" rIns="0" bIns="0" anchor="ctr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2400" b="1" dirty="0">
                <a:cs typeface="+mj-cs"/>
              </a:rPr>
              <a:t>1) </a:t>
            </a:r>
            <a:r>
              <a:rPr kumimoji="0" lang="ko-KR" altLang="en-US" sz="2400" b="1" dirty="0">
                <a:cs typeface="+mj-cs"/>
              </a:rPr>
              <a:t>책의</a:t>
            </a:r>
            <a:r>
              <a:rPr kumimoji="0" lang="en-US" altLang="ko-KR" sz="2400" b="1" dirty="0">
                <a:cs typeface="+mj-cs"/>
              </a:rPr>
              <a:t> zip1, zip2, … </a:t>
            </a:r>
            <a:r>
              <a:rPr kumimoji="0" lang="ko-KR" altLang="en-US" sz="2400" b="1" dirty="0">
                <a:cs typeface="+mj-cs"/>
              </a:rPr>
              <a:t>테이블 절대로 만들지 말 것</a:t>
            </a:r>
            <a:endParaRPr kumimoji="0" lang="en-US" altLang="ko-KR" sz="2400" b="1" dirty="0">
              <a:cs typeface="+mj-cs"/>
            </a:endParaRP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BCA14B3A-A75E-F865-DA77-87ECA1C69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75281"/>
              </p:ext>
            </p:extLst>
          </p:nvPr>
        </p:nvGraphicFramePr>
        <p:xfrm>
          <a:off x="608074" y="1638955"/>
          <a:ext cx="8143875" cy="3596068"/>
        </p:xfrm>
        <a:graphic>
          <a:graphicData uri="http://schemas.openxmlformats.org/drawingml/2006/table">
            <a:tbl>
              <a:tblPr/>
              <a:tblGrid>
                <a:gridCol w="814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zipcode.php (DB</a:t>
                      </a:r>
                      <a:r>
                        <a:rPr kumimoji="0" lang="ko-K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연결하는 부분</a:t>
                      </a:r>
                      <a:r>
                        <a:rPr kumimoji="0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</a:txBody>
                  <a:tcPr marT="45577" marB="4557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&lt;?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    include "</a:t>
                      </a:r>
                      <a:r>
                        <a:rPr kumimoji="0" lang="en-US" altLang="ko-K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common.php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?&gt;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연결하는 위의 프로그램 대신에 다음 프로그램 이용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&lt;?</a:t>
                      </a:r>
                    </a:p>
                    <a:p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      $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 = 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mysqli_connect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("localhost", "</a:t>
                      </a:r>
                      <a:r>
                        <a:rPr kumimoji="0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zip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", "</a:t>
                      </a:r>
                      <a:r>
                        <a:rPr kumimoji="0" lang="en-US" altLang="ko-K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zips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","</a:t>
                      </a:r>
                      <a:r>
                        <a:rPr kumimoji="0" lang="en-US" altLang="ko-K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zip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      if (!$</a:t>
                      </a:r>
                      <a:r>
                        <a:rPr kumimoji="0" lang="en-US" altLang="ko-K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) exit("DB</a:t>
                      </a:r>
                      <a:r>
                        <a:rPr kumimoji="0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연결에러</a:t>
                      </a: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itchFamily="50" charset="-127"/>
                          <a:cs typeface="Arial" panose="020B0604020202020204" pitchFamily="34" charset="0"/>
                        </a:rPr>
                        <a:t>?&gt;</a:t>
                      </a:r>
                    </a:p>
                  </a:txBody>
                  <a:tcPr marT="45577" marB="4557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00BC8796-3736-7388-E429-4E7E6C85A68A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976734"/>
            <a:ext cx="6681507" cy="500062"/>
          </a:xfrm>
          <a:prstGeom prst="rect">
            <a:avLst/>
          </a:prstGeom>
        </p:spPr>
        <p:txBody>
          <a:bodyPr lIns="0" rIns="0" bIns="0" anchor="t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2400" b="1" dirty="0">
                <a:cs typeface="+mj-cs"/>
              </a:rPr>
              <a:t>2) </a:t>
            </a:r>
            <a:r>
              <a:rPr kumimoji="0" lang="ko-KR" altLang="en-US" sz="2400" b="1" dirty="0" err="1">
                <a:cs typeface="+mj-cs"/>
              </a:rPr>
              <a:t>책대로</a:t>
            </a:r>
            <a:r>
              <a:rPr kumimoji="0" lang="ko-KR" altLang="en-US" sz="2400" b="1" dirty="0">
                <a:cs typeface="+mj-cs"/>
              </a:rPr>
              <a:t> 하지 말고</a:t>
            </a:r>
            <a:r>
              <a:rPr kumimoji="0" lang="en-US" altLang="ko-KR" sz="2400" b="1" dirty="0">
                <a:cs typeface="+mj-cs"/>
              </a:rPr>
              <a:t>,</a:t>
            </a:r>
            <a:r>
              <a:rPr kumimoji="0" lang="ko-KR" altLang="en-US" sz="2400" b="1" dirty="0">
                <a:cs typeface="+mj-cs"/>
              </a:rPr>
              <a:t> 다음 소스</a:t>
            </a:r>
            <a:r>
              <a:rPr kumimoji="0" lang="en-US" altLang="ko-KR" sz="2400" b="1" dirty="0">
                <a:cs typeface="+mj-cs"/>
              </a:rPr>
              <a:t> </a:t>
            </a:r>
            <a:r>
              <a:rPr kumimoji="0" lang="ko-KR" altLang="en-US" sz="2400" b="1" dirty="0">
                <a:cs typeface="+mj-cs"/>
              </a:rPr>
              <a:t>이용</a:t>
            </a:r>
            <a:r>
              <a:rPr kumimoji="0" lang="en-US" altLang="ko-KR" sz="2400" b="1" dirty="0">
                <a:cs typeface="+mj-cs"/>
              </a:rPr>
              <a:t>.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3064E-F91F-C22B-5FDD-C38F771E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B3DFC05-DD91-1919-4448-8BA28CABD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568950" cy="865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PHP</a:t>
            </a:r>
            <a:r>
              <a:rPr lang="ko-KR" altLang="en-US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F123CE8-B3A7-4501-54F4-A3F15B069E58}"/>
              </a:ext>
            </a:extLst>
          </p:cNvPr>
          <p:cNvSpPr txBox="1">
            <a:spLocks noChangeArrowheads="1"/>
          </p:cNvSpPr>
          <p:nvPr/>
        </p:nvSpPr>
        <p:spPr>
          <a:xfrm>
            <a:off x="1236340" y="2780928"/>
            <a:ext cx="6671319" cy="64807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kumimoji="0" lang="en-US" altLang="ko-KR" sz="3200" dirty="0">
                <a:solidFill>
                  <a:srgbClr val="0070C0"/>
                </a:solidFill>
                <a:latin typeface="+mj-lt"/>
              </a:rPr>
              <a:t>PHP </a:t>
            </a:r>
            <a:r>
              <a:rPr kumimoji="0" lang="ko-KR" altLang="en-US" sz="3200" dirty="0">
                <a:solidFill>
                  <a:srgbClr val="0070C0"/>
                </a:solidFill>
                <a:latin typeface="+mj-lt"/>
              </a:rPr>
              <a:t>데이터베이스 기본 소스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39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9AECDD-3FE4-31EA-AB1E-8FE6DB6D5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704850"/>
          </a:xfrm>
        </p:spPr>
        <p:txBody>
          <a:bodyPr>
            <a:normAutofit fontScale="90000"/>
          </a:bodyPr>
          <a:lstStyle/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ko-KR" altLang="en-US" b="1" dirty="0">
                <a:solidFill>
                  <a:srgbClr val="0070C0"/>
                </a:solidFill>
                <a:latin typeface="굴림" panose="020B0600000101010101" pitchFamily="50" charset="-127"/>
              </a:rPr>
              <a:t>교재소개와 자료실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40AE03A3-B874-DED9-7E07-2227341A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559050"/>
            <a:ext cx="5824538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rgbClr val="0070C0"/>
                </a:solidFill>
                <a:latin typeface="+mj-lt"/>
                <a:ea typeface="+mj-ea"/>
              </a:rPr>
              <a:t>2) </a:t>
            </a:r>
            <a:r>
              <a:rPr lang="ko-KR" altLang="en-US" sz="2400" dirty="0">
                <a:solidFill>
                  <a:srgbClr val="0070C0"/>
                </a:solidFill>
                <a:latin typeface="+mj-lt"/>
                <a:ea typeface="+mj-ea"/>
              </a:rPr>
              <a:t>자료실 </a:t>
            </a:r>
            <a:r>
              <a:rPr lang="en-US" altLang="ko-KR" sz="2400" dirty="0">
                <a:solidFill>
                  <a:srgbClr val="0070C0"/>
                </a:solidFill>
                <a:latin typeface="+mj-lt"/>
                <a:ea typeface="+mj-ea"/>
              </a:rPr>
              <a:t>:</a:t>
            </a:r>
            <a:r>
              <a:rPr lang="en-US" altLang="ko-KR" sz="2400" dirty="0">
                <a:solidFill>
                  <a:srgbClr val="0000FF"/>
                </a:solidFill>
                <a:latin typeface="+mj-lt"/>
                <a:ea typeface="+mj-ea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gamejigix.induk.ac.kr</a:t>
            </a:r>
          </a:p>
          <a:p>
            <a:pPr marL="712788" indent="-268288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강의용 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PPT 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파일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(1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주차만 제공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)</a:t>
            </a:r>
          </a:p>
          <a:p>
            <a:pPr marL="712788" indent="-268288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쇼핑몰 실습 파일</a:t>
            </a:r>
            <a:endParaRPr lang="en-US" altLang="ko-KR" sz="24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4FF15E8-7358-8FB9-D774-1465AC3F8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5900"/>
            <a:ext cx="577056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ko-KR" altLang="en-US" sz="2400" dirty="0">
                <a:solidFill>
                  <a:srgbClr val="0070C0"/>
                </a:solidFill>
                <a:latin typeface="+mj-lt"/>
                <a:ea typeface="+mj-ea"/>
              </a:rPr>
              <a:t>교재 </a:t>
            </a:r>
            <a:r>
              <a:rPr lang="en-US" altLang="ko-KR" sz="2400" dirty="0">
                <a:solidFill>
                  <a:srgbClr val="0000FF"/>
                </a:solidFill>
                <a:latin typeface="+mj-lt"/>
                <a:ea typeface="+mj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내 손으로 만드는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 PHP 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쇼핑몰</a:t>
            </a:r>
            <a:endParaRPr lang="en-US" altLang="ko-KR" sz="2400" dirty="0">
              <a:solidFill>
                <a:schemeClr val="tx1"/>
              </a:solidFill>
              <a:latin typeface="+mj-lt"/>
              <a:ea typeface="+mj-ea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                 </a:t>
            </a:r>
            <a:r>
              <a:rPr lang="ko-KR" altLang="en-US" sz="2400" dirty="0" err="1">
                <a:solidFill>
                  <a:schemeClr val="tx1"/>
                </a:solidFill>
                <a:latin typeface="+mj-lt"/>
                <a:ea typeface="+mj-ea"/>
              </a:rPr>
              <a:t>공감북스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   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- 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윤형태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-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956FF5D-DB6D-A5DC-AE7C-C3B75495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048125"/>
            <a:ext cx="5824537" cy="944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>
                <a:solidFill>
                  <a:srgbClr val="0070C0"/>
                </a:solidFill>
                <a:latin typeface="+mj-lt"/>
                <a:ea typeface="+mj-ea"/>
              </a:rPr>
              <a:t>3) Blog</a:t>
            </a:r>
            <a:r>
              <a:rPr lang="ko-KR" altLang="en-US" sz="2400" dirty="0">
                <a:solidFill>
                  <a:srgbClr val="0070C0"/>
                </a:solidFill>
                <a:latin typeface="+mj-lt"/>
                <a:ea typeface="+mj-ea"/>
              </a:rPr>
              <a:t> </a:t>
            </a:r>
            <a:r>
              <a:rPr lang="en-US" altLang="ko-KR" sz="2400" dirty="0">
                <a:solidFill>
                  <a:srgbClr val="0070C0"/>
                </a:solidFill>
                <a:latin typeface="+mj-lt"/>
                <a:ea typeface="+mj-ea"/>
              </a:rPr>
              <a:t>:</a:t>
            </a:r>
            <a:r>
              <a:rPr lang="en-US" altLang="ko-KR" sz="2400" dirty="0">
                <a:solidFill>
                  <a:srgbClr val="0000FF"/>
                </a:solidFill>
                <a:latin typeface="+mj-lt"/>
                <a:ea typeface="+mj-ea"/>
              </a:rPr>
              <a:t> </a:t>
            </a:r>
            <a:r>
              <a:rPr lang="en-US" altLang="ko-KR" sz="2400" dirty="0">
                <a:solidFill>
                  <a:srgbClr val="C00000"/>
                </a:solidFill>
                <a:latin typeface="+mj-lt"/>
                <a:ea typeface="+mj-ea"/>
              </a:rPr>
              <a:t>blog.naver.com/yht415</a:t>
            </a:r>
          </a:p>
          <a:p>
            <a:pPr marL="712788" indent="-268288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프로그램 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ea typeface="+mj-ea"/>
              </a:rPr>
              <a:t>Hint &amp; 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ea typeface="+mj-ea"/>
              </a:rPr>
              <a:t>교재 오타</a:t>
            </a:r>
            <a:endParaRPr lang="en-US" altLang="ko-KR" sz="24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22534" name="그림 3" descr="텍스트, 스크린샷, 그래픽 디자인, 도표이(가) 표시된 사진&#10;&#10;자동 생성된 설명">
            <a:extLst>
              <a:ext uri="{FF2B5EF4-FFF2-40B4-BE49-F238E27FC236}">
                <a16:creationId xmlns:a16="http://schemas.microsoft.com/office/drawing/2014/main" id="{C0BD0298-900F-E23F-A477-25B7D0E7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355725"/>
            <a:ext cx="26384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9622619-8AD5-A91D-5179-1D3FF5DF5A3C}"/>
              </a:ext>
            </a:extLst>
          </p:cNvPr>
          <p:cNvGraphicFramePr>
            <a:graphicFrameLocks noGrp="1"/>
          </p:cNvGraphicFramePr>
          <p:nvPr/>
        </p:nvGraphicFramePr>
        <p:xfrm>
          <a:off x="534988" y="454025"/>
          <a:ext cx="7921625" cy="1311275"/>
        </p:xfrm>
        <a:graphic>
          <a:graphicData uri="http://schemas.openxmlformats.org/drawingml/2006/table">
            <a:tbl>
              <a:tblPr/>
              <a:tblGrid>
                <a:gridCol w="792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1. SQL</a:t>
                      </a:r>
                      <a:r>
                        <a:rPr kumimoji="0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</a:t>
                      </a: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(select, insert, update, delete,…)</a:t>
                      </a:r>
                      <a:r>
                        <a:rPr kumimoji="0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실행하기</a:t>
                      </a:r>
                      <a:endParaRPr kumimoji="0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8" marR="91448" marT="45711" marB="45711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872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문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";                               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SQL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문 문자열로 정의</a:t>
                      </a:r>
                      <a:endParaRPr kumimoji="0" lang="en-US" altLang="ko-KR" sz="18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$result=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mysqli_query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);   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실행</a:t>
                      </a:r>
                      <a:endParaRPr kumimoji="0" lang="en-US" altLang="ko-KR" sz="18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if (!$result) exit("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에러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&lt;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&gt;" . 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mysqli_error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));    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에러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조사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48" marR="91448" marT="45711" marB="45711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47817A7-EF94-9080-9FFE-37B1DC169DF9}"/>
              </a:ext>
            </a:extLst>
          </p:cNvPr>
          <p:cNvGraphicFramePr>
            <a:graphicFrameLocks noGrp="1"/>
          </p:cNvGraphicFramePr>
          <p:nvPr/>
        </p:nvGraphicFramePr>
        <p:xfrm>
          <a:off x="534988" y="1984375"/>
          <a:ext cx="7921625" cy="1584664"/>
        </p:xfrm>
        <a:graphic>
          <a:graphicData uri="http://schemas.openxmlformats.org/drawingml/2006/table">
            <a:tbl>
              <a:tblPr/>
              <a:tblGrid>
                <a:gridCol w="792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2. </a:t>
                      </a:r>
                      <a:r>
                        <a:rPr kumimoji="0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레코드개수 알아내기</a:t>
                      </a:r>
                      <a:endParaRPr kumimoji="0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48" marR="91448" marT="45646" marB="4564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307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="select ...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$result=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mysqli_query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if (!$result) exit("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에러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&lt;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&gt;" . 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mysqli_error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$count=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mysqli_num_rows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($result);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//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레코드개수 알아내기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48" marR="91448" marT="45646" marB="4564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B8784DA-F5E3-2F63-FE74-B4EEC1A8F7D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3789363"/>
          <a:ext cx="7921625" cy="1584664"/>
        </p:xfrm>
        <a:graphic>
          <a:graphicData uri="http://schemas.openxmlformats.org/drawingml/2006/table">
            <a:tbl>
              <a:tblPr/>
              <a:tblGrid>
                <a:gridCol w="792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3. 1</a:t>
                      </a:r>
                      <a:r>
                        <a:rPr kumimoji="0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개의 자료 읽기 </a:t>
                      </a: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$row["</a:t>
                      </a:r>
                      <a:r>
                        <a:rPr kumimoji="0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필드이름</a:t>
                      </a: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"]</a:t>
                      </a:r>
                    </a:p>
                  </a:txBody>
                  <a:tcPr marL="91448" marR="91448" marT="45646" marB="4564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307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="select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… 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where</a:t>
                      </a: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조건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";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          //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조건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id=$id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$result=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mysqli_query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if (!$result) exit("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에러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&lt;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&gt;" . 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mysqli_error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$row=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mysqli_fetch_array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($result);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  // 1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레코드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읽어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row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배열에 저장</a:t>
                      </a:r>
                      <a:endParaRPr kumimoji="0" lang="en-US" altLang="ko-KR" sz="18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48" marR="91448" marT="45646" marB="4564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5FB0BA9-958A-C908-C92E-6F6FB4465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52978"/>
              </p:ext>
            </p:extLst>
          </p:nvPr>
        </p:nvGraphicFramePr>
        <p:xfrm>
          <a:off x="539552" y="404664"/>
          <a:ext cx="7920880" cy="2501900"/>
        </p:xfrm>
        <a:graphic>
          <a:graphicData uri="http://schemas.openxmlformats.org/drawingml/2006/table">
            <a:tbl>
              <a:tblPr/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4.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목록 출력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(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foreach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이용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L="91455" marR="91455" marT="45726" marB="4572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997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="select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…      " 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$result=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mysqli_query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if (!$result) exit("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에러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&lt;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&gt;" . 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mysqli_error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foreach($result as $row)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{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echo(" … ");    </a:t>
                      </a:r>
                      <a:r>
                        <a:rPr kumimoji="0" lang="en-US" altLang="ko-KR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$row[</a:t>
                      </a:r>
                      <a:r>
                        <a:rPr kumimoji="0" lang="ko-KR" altLang="en-US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필드이름</a:t>
                      </a:r>
                      <a:r>
                        <a:rPr kumimoji="0" lang="en-US" altLang="ko-KR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marL="91455" marR="91455" marT="45726" marB="4572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EB21C78-A8F9-0147-B02A-18583AA56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89585"/>
              </p:ext>
            </p:extLst>
          </p:nvPr>
        </p:nvGraphicFramePr>
        <p:xfrm>
          <a:off x="539552" y="3068960"/>
          <a:ext cx="7920880" cy="3141662"/>
        </p:xfrm>
        <a:graphic>
          <a:graphicData uri="http://schemas.openxmlformats.org/drawingml/2006/table">
            <a:tbl>
              <a:tblPr/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목록 출력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  (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for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 이용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959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="select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…      " 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$result=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mysqli_query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);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if (!$result) exit("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에러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&lt;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br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&gt;" . 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mysqli_error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db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$count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mysqli_num_rows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($result);  </a:t>
                      </a:r>
                      <a:r>
                        <a:rPr kumimoji="0" lang="en-US" altLang="ko-KR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</a:t>
                      </a:r>
                      <a:r>
                        <a:rPr kumimoji="0" lang="ko-KR" altLang="en-US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레코드개수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for($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=0; 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en-US" altLang="ko-KR" sz="18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$count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; 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++)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{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$row=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mysqli_fetch_array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($result);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ko-KR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</a:t>
                      </a:r>
                      <a:r>
                        <a:rPr kumimoji="0" lang="ko-KR" altLang="en-US" sz="16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자료 읽기</a:t>
                      </a:r>
                      <a:endParaRPr kumimoji="0" lang="en-US" altLang="ko-KR" sz="16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echo(" … ");                         </a:t>
                      </a:r>
                      <a:r>
                        <a:rPr kumimoji="0" lang="en-US" altLang="ko-KR" sz="1600" b="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$row[</a:t>
                      </a:r>
                      <a:r>
                        <a:rPr kumimoji="0" lang="ko-KR" altLang="en-US" sz="1600" b="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필드이름</a:t>
                      </a:r>
                      <a:r>
                        <a:rPr kumimoji="0" lang="en-US" altLang="ko-KR" sz="1600" b="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marT="45711" marB="45711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5424E51-FEE5-D228-A579-1F489F32E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687691"/>
              </p:ext>
            </p:extLst>
          </p:nvPr>
        </p:nvGraphicFramePr>
        <p:xfrm>
          <a:off x="534988" y="454025"/>
          <a:ext cx="7921625" cy="3230843"/>
        </p:xfrm>
        <a:graphic>
          <a:graphicData uri="http://schemas.openxmlformats.org/drawingml/2006/table">
            <a:tbl>
              <a:tblPr/>
              <a:tblGrid>
                <a:gridCol w="792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6. Pagination</a:t>
                      </a:r>
                    </a:p>
                  </a:txBody>
                  <a:tcPr marL="91448" marR="91448" marT="45693" marB="4569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306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="select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….         ";                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</a:t>
                      </a:r>
                      <a:r>
                        <a:rPr kumimoji="0" lang="en-US" altLang="ko-KR" sz="1800" kern="120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문 정의</a:t>
                      </a:r>
                      <a:endParaRPr kumimoji="0" lang="en-US" altLang="ko-KR" sz="1800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args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="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전송할 변수들 정의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";       </a:t>
                      </a:r>
                      <a:r>
                        <a:rPr kumimoji="0" lang="en-US" altLang="ko-KR" sz="1800" b="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// </a:t>
                      </a:r>
                      <a:r>
                        <a:rPr kumimoji="0" lang="en-US" altLang="ko-KR" sz="1800" b="0" kern="1200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args</a:t>
                      </a:r>
                      <a:r>
                        <a:rPr kumimoji="0" lang="en-US" altLang="ko-KR" sz="1800" b="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800" b="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정의</a:t>
                      </a:r>
                      <a:endParaRPr kumimoji="0" lang="en-US" altLang="ko-KR" sz="1800" b="0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$result=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mypagination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($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sql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 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args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 $count, $</a:t>
                      </a:r>
                      <a:r>
                        <a:rPr kumimoji="0" lang="en-US" altLang="ko-KR" sz="1800" kern="12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pagebar</a:t>
                      </a:r>
                      <a:r>
                        <a:rPr kumimoji="0" lang="en-US" altLang="ko-KR" sz="18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);</a:t>
                      </a:r>
                      <a:r>
                        <a:rPr kumimoji="0" lang="en-US" altLang="ko-KR" sz="180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// </a:t>
                      </a:r>
                      <a:r>
                        <a:rPr kumimoji="0" lang="ko-KR" altLang="en-US" sz="180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함수호출</a:t>
                      </a:r>
                      <a:endParaRPr kumimoji="0" lang="en-US" altLang="ko-KR" sz="1800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foreach( $result as $row)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{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echo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</a:t>
                      </a: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… </a:t>
                      </a: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";</a:t>
                      </a:r>
                      <a:endParaRPr kumimoji="0" lang="en-US" altLang="ko-K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}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echo $</a:t>
                      </a:r>
                      <a:r>
                        <a:rPr kumimoji="0" lang="en-US" altLang="ko-KR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pagebar</a:t>
                      </a:r>
                      <a:r>
                        <a:rPr kumimoji="0" lang="en-US" altLang="ko-KR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;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48" marR="91448" marT="45693" marB="4569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5C46-8BDB-FBFF-F3BC-B1157611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B53471C-8998-1E5B-94E5-44846C544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568950" cy="865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2060"/>
                </a:solidFill>
              </a:rPr>
              <a:t>PHP</a:t>
            </a:r>
            <a:r>
              <a:rPr lang="ko-KR" altLang="en-US" b="1" dirty="0">
                <a:solidFill>
                  <a:srgbClr val="002060"/>
                </a:solidFill>
              </a:rPr>
              <a:t> 쇼핑몰 실무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F583FBA-203F-09BE-DE5E-C51F8D71C80E}"/>
              </a:ext>
            </a:extLst>
          </p:cNvPr>
          <p:cNvSpPr txBox="1">
            <a:spLocks noChangeArrowheads="1"/>
          </p:cNvSpPr>
          <p:nvPr/>
        </p:nvSpPr>
        <p:spPr>
          <a:xfrm>
            <a:off x="1236340" y="2780928"/>
            <a:ext cx="6671319" cy="64807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15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주차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.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디자인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/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데이터 </a:t>
            </a:r>
            <a:r>
              <a:rPr kumimoji="0" lang="en-US" altLang="ko-KR" sz="2800" dirty="0">
                <a:solidFill>
                  <a:srgbClr val="0070C0"/>
                </a:solidFill>
                <a:latin typeface="+mj-lt"/>
              </a:rPr>
              <a:t>&amp; </a:t>
            </a:r>
            <a:r>
              <a:rPr kumimoji="0" lang="ko-KR" altLang="en-US" sz="2800" dirty="0">
                <a:solidFill>
                  <a:srgbClr val="0070C0"/>
                </a:solidFill>
                <a:latin typeface="+mj-lt"/>
              </a:rPr>
              <a:t>백업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1822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3CD6AE0C-8338-2C93-FBA3-DB6C9D69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135937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ko-KR" sz="2800" b="1">
                <a:solidFill>
                  <a:srgbClr val="0070C0"/>
                </a:solidFill>
                <a:latin typeface="굴림" panose="020B0600000101010101" pitchFamily="50" charset="-127"/>
              </a:rPr>
              <a:t>1. </a:t>
            </a:r>
            <a:r>
              <a:rPr lang="ko-KR" altLang="en-US" sz="2800" b="1">
                <a:solidFill>
                  <a:srgbClr val="0070C0"/>
                </a:solidFill>
                <a:latin typeface="굴림" panose="020B0600000101010101" pitchFamily="50" charset="-127"/>
              </a:rPr>
              <a:t>프로젝트 등록 </a:t>
            </a:r>
            <a:r>
              <a:rPr lang="en-US" altLang="ko-KR" sz="2800" b="1">
                <a:solidFill>
                  <a:srgbClr val="0070C0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sz="2800" b="1">
                <a:solidFill>
                  <a:srgbClr val="C00000"/>
                </a:solidFill>
                <a:latin typeface="굴림" panose="020B0600000101010101" pitchFamily="50" charset="-127"/>
              </a:rPr>
              <a:t>이력서</a:t>
            </a:r>
            <a:r>
              <a:rPr lang="en-US" altLang="ko-KR" sz="2800" b="1">
                <a:solidFill>
                  <a:srgbClr val="C00000"/>
                </a:solidFill>
                <a:latin typeface="굴림" panose="020B0600000101010101" pitchFamily="50" charset="-127"/>
              </a:rPr>
              <a:t>(</a:t>
            </a:r>
            <a:r>
              <a:rPr lang="ko-KR" altLang="en-US" sz="2800" b="1">
                <a:solidFill>
                  <a:srgbClr val="C00000"/>
                </a:solidFill>
                <a:latin typeface="굴림" panose="020B0600000101010101" pitchFamily="50" charset="-127"/>
              </a:rPr>
              <a:t>프로젝트</a:t>
            </a:r>
            <a:r>
              <a:rPr lang="en-US" altLang="ko-KR" sz="2800" b="1">
                <a:solidFill>
                  <a:srgbClr val="C00000"/>
                </a:solidFill>
                <a:latin typeface="굴림" panose="020B0600000101010101" pitchFamily="50" charset="-127"/>
              </a:rPr>
              <a:t>) </a:t>
            </a:r>
            <a:r>
              <a:rPr lang="ko-KR" altLang="en-US" sz="2800" b="1">
                <a:solidFill>
                  <a:srgbClr val="C00000"/>
                </a:solidFill>
                <a:latin typeface="굴림" panose="020B0600000101010101" pitchFamily="50" charset="-127"/>
              </a:rPr>
              <a:t>메뉴</a:t>
            </a:r>
            <a:endParaRPr lang="en-US" altLang="ko-KR" sz="2800" b="1">
              <a:solidFill>
                <a:srgbClr val="C00000"/>
              </a:solidFill>
              <a:latin typeface="굴림" panose="020B0600000101010101" pitchFamily="50" charset="-127"/>
            </a:endParaRPr>
          </a:p>
        </p:txBody>
      </p:sp>
      <p:pic>
        <p:nvPicPr>
          <p:cNvPr id="15363" name="그림 2">
            <a:extLst>
              <a:ext uri="{FF2B5EF4-FFF2-40B4-BE49-F238E27FC236}">
                <a16:creationId xmlns:a16="http://schemas.microsoft.com/office/drawing/2014/main" id="{06819318-46AF-8178-784F-0263BE77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23950"/>
            <a:ext cx="87852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60C51DB7-524E-2E01-0C33-CCCB99280CEB}"/>
              </a:ext>
            </a:extLst>
          </p:cNvPr>
          <p:cNvSpPr txBox="1">
            <a:spLocks/>
          </p:cNvSpPr>
          <p:nvPr/>
        </p:nvSpPr>
        <p:spPr bwMode="auto">
          <a:xfrm>
            <a:off x="1403350" y="4437063"/>
            <a:ext cx="68405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Pct val="70000"/>
              <a:buFont typeface="Wingdings 2" panose="05020102010507070707" pitchFamily="18" charset="2"/>
              <a:buNone/>
            </a:pPr>
            <a:r>
              <a:rPr kumimoji="0" lang="ko-KR" altLang="en-US" sz="2000" b="1">
                <a:solidFill>
                  <a:schemeClr val="tx1"/>
                </a:solidFill>
                <a:latin typeface="굴림" panose="020B0600000101010101" pitchFamily="50" charset="-127"/>
              </a:rPr>
              <a:t>담당    </a:t>
            </a:r>
            <a:r>
              <a:rPr kumimoji="0" lang="en-US" altLang="ko-KR" sz="2000" b="1">
                <a:solidFill>
                  <a:schemeClr val="tx1"/>
                </a:solidFill>
                <a:latin typeface="굴림" panose="020B0600000101010101" pitchFamily="50" charset="-127"/>
              </a:rPr>
              <a:t>: </a:t>
            </a:r>
            <a:r>
              <a:rPr kumimoji="0" lang="ko-KR" altLang="en-US" sz="2000" b="1">
                <a:solidFill>
                  <a:schemeClr val="tx1"/>
                </a:solidFill>
                <a:latin typeface="굴림" panose="020B0600000101010101" pitchFamily="50" charset="-127"/>
              </a:rPr>
              <a:t>개별프로젝트  </a:t>
            </a:r>
            <a:endParaRPr kumimoji="0" lang="en-US" altLang="ko-KR" sz="2000" b="1">
              <a:solidFill>
                <a:schemeClr val="tx1"/>
              </a:solidFill>
              <a:latin typeface="굴림" panose="020B0600000101010101" pitchFamily="50" charset="-127"/>
            </a:endParaRPr>
          </a:p>
          <a:p>
            <a:pPr eaLnBrk="1" hangingPunct="1">
              <a:buSzPct val="70000"/>
              <a:buFont typeface="Wingdings 2" panose="05020102010507070707" pitchFamily="18" charset="2"/>
              <a:buNone/>
            </a:pPr>
            <a:r>
              <a:rPr kumimoji="0" lang="en-US" altLang="ko-KR" sz="2000" b="1">
                <a:solidFill>
                  <a:schemeClr val="tx1"/>
                </a:solidFill>
                <a:latin typeface="굴림" panose="020B0600000101010101" pitchFamily="50" charset="-127"/>
              </a:rPr>
              <a:t>OS      : Linux</a:t>
            </a:r>
          </a:p>
          <a:p>
            <a:pPr eaLnBrk="1" hangingPunct="1">
              <a:buSzPct val="70000"/>
              <a:buFont typeface="Wingdings 2" panose="05020102010507070707" pitchFamily="18" charset="2"/>
              <a:buNone/>
            </a:pPr>
            <a:r>
              <a:rPr kumimoji="0" lang="en-US" altLang="ko-KR" sz="2000" b="1">
                <a:solidFill>
                  <a:schemeClr val="tx1"/>
                </a:solidFill>
                <a:latin typeface="굴림" panose="020B0600000101010101" pitchFamily="50" charset="-127"/>
              </a:rPr>
              <a:t>DBMS  : MariaDB</a:t>
            </a:r>
          </a:p>
          <a:p>
            <a:pPr eaLnBrk="1" hangingPunct="1">
              <a:buSzPct val="70000"/>
              <a:buFont typeface="Wingdings 2" panose="05020102010507070707" pitchFamily="18" charset="2"/>
              <a:buNone/>
            </a:pPr>
            <a:r>
              <a:rPr kumimoji="0" lang="en-US" altLang="ko-KR" sz="2000" b="1">
                <a:solidFill>
                  <a:schemeClr val="tx1"/>
                </a:solidFill>
                <a:latin typeface="굴림" panose="020B0600000101010101" pitchFamily="50" charset="-127"/>
              </a:rPr>
              <a:t>TOOL  : PHP, Bootstrap, phpMyAdmin,  Notepad++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527C7A5-38B0-A52B-7109-E607136C88B1}"/>
              </a:ext>
            </a:extLst>
          </p:cNvPr>
          <p:cNvSpPr txBox="1">
            <a:spLocks/>
          </p:cNvSpPr>
          <p:nvPr/>
        </p:nvSpPr>
        <p:spPr bwMode="auto">
          <a:xfrm>
            <a:off x="395288" y="468313"/>
            <a:ext cx="8135937" cy="917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ko-KR" altLang="en-US" sz="2400" dirty="0"/>
              <a:t>그림은 여러 그림을 하나의 그림으로 만들어 업로드할 것</a:t>
            </a:r>
            <a:endParaRPr lang="en-US" altLang="ko-KR" sz="2400" dirty="0"/>
          </a:p>
          <a:p>
            <a:pPr marL="0" indent="0" eaLnBrk="1" hangingPunct="1">
              <a:buClr>
                <a:srgbClr val="00206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</a:rPr>
              <a:t>    </a:t>
            </a:r>
            <a:r>
              <a:rPr lang="en-US" altLang="ko-KR" sz="2200" dirty="0">
                <a:solidFill>
                  <a:schemeClr val="tx1"/>
                </a:solidFill>
              </a:rPr>
              <a:t> (</a:t>
            </a:r>
            <a:r>
              <a:rPr lang="ko-KR" altLang="en-US" sz="2200" dirty="0">
                <a:solidFill>
                  <a:schemeClr val="tx1"/>
                </a:solidFill>
              </a:rPr>
              <a:t>원본 그림크기를 이용하여 만들 것 </a:t>
            </a:r>
            <a:r>
              <a:rPr lang="en-US" altLang="ko-KR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2200" dirty="0">
                <a:solidFill>
                  <a:schemeClr val="tx1"/>
                </a:solidFill>
              </a:rPr>
              <a:t> </a:t>
            </a:r>
            <a:r>
              <a:rPr lang="ko-KR" altLang="en-US" sz="2200" dirty="0">
                <a:solidFill>
                  <a:srgbClr val="C00000"/>
                </a:solidFill>
              </a:rPr>
              <a:t>크기 </a:t>
            </a:r>
            <a:r>
              <a:rPr lang="en-US" altLang="ko-KR" sz="2200" dirty="0">
                <a:solidFill>
                  <a:srgbClr val="C00000"/>
                </a:solidFill>
              </a:rPr>
              <a:t>4M </a:t>
            </a:r>
            <a:r>
              <a:rPr lang="ko-KR" altLang="en-US" sz="2200" dirty="0">
                <a:solidFill>
                  <a:srgbClr val="C00000"/>
                </a:solidFill>
              </a:rPr>
              <a:t>이하</a:t>
            </a:r>
            <a:r>
              <a:rPr lang="en-US" altLang="ko-KR" sz="2200" dirty="0">
                <a:solidFill>
                  <a:schemeClr val="tx1"/>
                </a:solidFill>
              </a:rPr>
              <a:t>)</a:t>
            </a:r>
            <a:endParaRPr kumimoji="0" lang="en-US" altLang="ko-KR" sz="2400" dirty="0">
              <a:latin typeface="굴림" panose="020B0600000101010101" pitchFamily="50" charset="-127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15DADCBC-C80F-D225-1853-0F99B1B9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412875"/>
            <a:ext cx="69691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29B2AA48-7A6A-C5CD-36C0-DA88CEB7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76250"/>
            <a:ext cx="51117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2">
            <a:extLst>
              <a:ext uri="{FF2B5EF4-FFF2-40B4-BE49-F238E27FC236}">
                <a16:creationId xmlns:a16="http://schemas.microsoft.com/office/drawing/2014/main" id="{C5DEE79F-4D30-E18A-FC7E-C15BA2FF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1532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그림 1">
            <a:extLst>
              <a:ext uri="{FF2B5EF4-FFF2-40B4-BE49-F238E27FC236}">
                <a16:creationId xmlns:a16="http://schemas.microsoft.com/office/drawing/2014/main" id="{9C92190B-A7B3-3686-BCCD-8CF6193CC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9274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>
            <a:extLst>
              <a:ext uri="{FF2B5EF4-FFF2-40B4-BE49-F238E27FC236}">
                <a16:creationId xmlns:a16="http://schemas.microsoft.com/office/drawing/2014/main" id="{E3EA8BC8-B106-A5CD-217C-B7C96A3F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95288"/>
            <a:ext cx="8281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v"/>
            </a:pPr>
            <a:r>
              <a:rPr lang="ko-KR" altLang="en-US" b="1">
                <a:solidFill>
                  <a:srgbClr val="0070C0"/>
                </a:solidFill>
              </a:rPr>
              <a:t>이력서 미리보기</a:t>
            </a:r>
            <a:r>
              <a:rPr lang="ko-KR" altLang="en-US"/>
              <a:t> </a:t>
            </a:r>
            <a:r>
              <a:rPr lang="en-US" altLang="ko-KR">
                <a:sym typeface="Wingdings" panose="05000000000000000000" pitchFamily="2" charset="2"/>
              </a:rPr>
              <a:t> pdf </a:t>
            </a:r>
            <a:r>
              <a:rPr lang="ko-KR" altLang="en-US">
                <a:sym typeface="Wingdings" panose="05000000000000000000" pitchFamily="2" charset="2"/>
              </a:rPr>
              <a:t>파일로 저장</a:t>
            </a:r>
            <a:endParaRPr kumimoji="0" lang="en-US" altLang="ko-KR"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B0FC6430-09F3-09D5-566A-F0207940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59" name="Rectangle 12">
            <a:extLst>
              <a:ext uri="{FF2B5EF4-FFF2-40B4-BE49-F238E27FC236}">
                <a16:creationId xmlns:a16="http://schemas.microsoft.com/office/drawing/2014/main" id="{60DFB572-613C-827C-A5E9-F0FF657E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A8D6979-58F9-B22E-7D2D-3B3562970E71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38138"/>
            <a:ext cx="7500937" cy="500062"/>
          </a:xfrm>
          <a:prstGeom prst="rect">
            <a:avLst/>
          </a:prstGeom>
        </p:spPr>
        <p:txBody>
          <a:bodyPr lIns="0" rIns="0" bIns="0" anchor="b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rgbClr val="0070C0"/>
                </a:solidFill>
                <a:cs typeface="+mj-cs"/>
              </a:rPr>
              <a:t>2. </a:t>
            </a:r>
            <a:r>
              <a:rPr kumimoji="0" lang="ko-KR" altLang="en-US" sz="3600" b="1" dirty="0">
                <a:solidFill>
                  <a:srgbClr val="0070C0"/>
                </a:solidFill>
                <a:cs typeface="+mj-cs"/>
              </a:rPr>
              <a:t>소스 백업 및 복원</a:t>
            </a:r>
            <a:endParaRPr kumimoji="0" lang="en-US" altLang="ko-KR" sz="36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29FE11A0-7A75-B7B3-3971-B4A6D422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id="{911EF43F-40A0-3E21-AC97-899431D7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3" name="Rectangle 16">
            <a:extLst>
              <a:ext uri="{FF2B5EF4-FFF2-40B4-BE49-F238E27FC236}">
                <a16:creationId xmlns:a16="http://schemas.microsoft.com/office/drawing/2014/main" id="{2F2FE98E-F1A3-70FB-2332-903D76FF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4" name="Rectangle 12">
            <a:extLst>
              <a:ext uri="{FF2B5EF4-FFF2-40B4-BE49-F238E27FC236}">
                <a16:creationId xmlns:a16="http://schemas.microsoft.com/office/drawing/2014/main" id="{AA3F4E3C-32CF-514F-4E92-81430B24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5" name="Rectangle 13">
            <a:extLst>
              <a:ext uri="{FF2B5EF4-FFF2-40B4-BE49-F238E27FC236}">
                <a16:creationId xmlns:a16="http://schemas.microsoft.com/office/drawing/2014/main" id="{DC51EA14-97A9-F8AC-31F6-0BF0CBEB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65DD305-A2FC-FBFE-2C9B-46AC42F4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7" name="Rectangle 16">
            <a:extLst>
              <a:ext uri="{FF2B5EF4-FFF2-40B4-BE49-F238E27FC236}">
                <a16:creationId xmlns:a16="http://schemas.microsoft.com/office/drawing/2014/main" id="{C763DA2A-C77C-ECE2-5DDF-B00D8702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8" name="Rectangle 18">
            <a:extLst>
              <a:ext uri="{FF2B5EF4-FFF2-40B4-BE49-F238E27FC236}">
                <a16:creationId xmlns:a16="http://schemas.microsoft.com/office/drawing/2014/main" id="{3245675A-04CA-60A4-E752-DED9D27B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69" name="Rectangle 20">
            <a:extLst>
              <a:ext uri="{FF2B5EF4-FFF2-40B4-BE49-F238E27FC236}">
                <a16:creationId xmlns:a16="http://schemas.microsoft.com/office/drawing/2014/main" id="{F8C6D3CE-0EE4-CBE0-00FE-E7242669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70" name="Rectangle 22">
            <a:extLst>
              <a:ext uri="{FF2B5EF4-FFF2-40B4-BE49-F238E27FC236}">
                <a16:creationId xmlns:a16="http://schemas.microsoft.com/office/drawing/2014/main" id="{DAD7C02F-544A-7AAA-F232-C343D1065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19471" name="Rectangle 24">
            <a:extLst>
              <a:ext uri="{FF2B5EF4-FFF2-40B4-BE49-F238E27FC236}">
                <a16:creationId xmlns:a16="http://schemas.microsoft.com/office/drawing/2014/main" id="{AA6DE3A5-C2C9-E7CC-82F5-5040F5457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09325DD9-2D2E-FD2C-E21A-7DDB7F1F7504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1027113"/>
          <a:ext cx="8215312" cy="2060575"/>
        </p:xfrm>
        <a:graphic>
          <a:graphicData uri="http://schemas.openxmlformats.org/drawingml/2006/table">
            <a:tbl>
              <a:tblPr/>
              <a:tblGrid>
                <a:gridCol w="821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6">
                <a:tc>
                  <a:txBody>
                    <a:bodyPr/>
                    <a:lstStyle/>
                    <a:p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ko-KR" altLang="en-US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백업</a:t>
                      </a:r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: </a:t>
                      </a:r>
                      <a:r>
                        <a:rPr kumimoji="0" lang="ko-KR" alt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파일 압축</a:t>
                      </a:r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후</a:t>
                      </a:r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 Notepad</a:t>
                      </a:r>
                      <a:r>
                        <a:rPr kumimoji="0" lang="ko-KR" alt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로 백업</a:t>
                      </a:r>
                      <a:endParaRPr kumimoji="0" lang="ko-KR" alt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84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Kitty 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프로그램으로 계정 접속</a:t>
                      </a:r>
                      <a:endParaRPr kumimoji="0" lang="en-US" altLang="ko-KR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zip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–r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압축파일이름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.zip *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예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 </a:t>
                      </a:r>
                      <a:r>
                        <a:rPr kumimoji="0" lang="en-US" altLang="ko-KR" sz="1800" kern="12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zip –r shop0.zip *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3)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압축파일이름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.zip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을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Notepad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이용하여 백업</a:t>
                      </a:r>
                      <a:endParaRPr kumimoji="0" lang="en-US" altLang="ko-KR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FA89082F-C850-C2A7-736D-C19D93962BBC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3276600"/>
          <a:ext cx="8215312" cy="2054225"/>
        </p:xfrm>
        <a:graphic>
          <a:graphicData uri="http://schemas.openxmlformats.org/drawingml/2006/table">
            <a:tbl>
              <a:tblPr/>
              <a:tblGrid>
                <a:gridCol w="821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76">
                <a:tc>
                  <a:txBody>
                    <a:bodyPr/>
                    <a:lstStyle/>
                    <a:p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ko-KR" altLang="en-US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복원</a:t>
                      </a:r>
                      <a:r>
                        <a:rPr kumimoji="0" lang="ko-KR" alt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: Notepad</a:t>
                      </a:r>
                      <a:r>
                        <a:rPr kumimoji="0" lang="ko-KR" alt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이용해 서버로 복사 후</a:t>
                      </a:r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ko-KR" alt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압축풀기</a:t>
                      </a:r>
                      <a:endParaRPr kumimoji="0" lang="ko-KR" alt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91439" marR="91439" marT="45724" marB="4572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4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압축파일이름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.zip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을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Notepad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프로그램을 이용하여 복사</a:t>
                      </a:r>
                      <a:endParaRPr kumimoji="0" lang="en-US" altLang="ko-KR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Kitty </a:t>
                      </a:r>
                      <a:r>
                        <a:rPr kumimoji="0" lang="ko-KR" alt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프로그램으로 계정 접속</a:t>
                      </a:r>
                      <a:endParaRPr kumimoji="0" lang="en-US" altLang="ko-KR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kumimoji="0" lang="en-US" altLang="ko-K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unzip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압축파일이름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.zip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ko-KR" altLang="en-US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예</a:t>
                      </a:r>
                      <a:r>
                        <a:rPr kumimoji="0" lang="en-US" altLang="ko-KR" sz="18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&gt; </a:t>
                      </a:r>
                      <a:r>
                        <a:rPr kumimoji="0" lang="en-US" altLang="ko-KR" sz="1800" kern="1200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  <a:cs typeface="Arial" panose="020B0604020202020204" pitchFamily="34" charset="0"/>
                        </a:rPr>
                        <a:t>unzip shop0.zip</a:t>
                      </a:r>
                    </a:p>
                  </a:txBody>
                  <a:tcPr marL="91439" marR="91439" marT="45724" marB="45724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2F7D9B49-F837-099E-E601-1837ADA7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3" name="Rectangle 12">
            <a:extLst>
              <a:ext uri="{FF2B5EF4-FFF2-40B4-BE49-F238E27FC236}">
                <a16:creationId xmlns:a16="http://schemas.microsoft.com/office/drawing/2014/main" id="{4F3330B1-9334-8A8B-774F-73FB2DA6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D804284E-6989-CE2F-5DD1-D5F5CADB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C0E6A93E-610C-A631-7082-C5DC769B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6" name="Rectangle 16">
            <a:extLst>
              <a:ext uri="{FF2B5EF4-FFF2-40B4-BE49-F238E27FC236}">
                <a16:creationId xmlns:a16="http://schemas.microsoft.com/office/drawing/2014/main" id="{ECAB2D5F-7897-5A26-A5E0-61B7326C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7" name="Rectangle 12">
            <a:extLst>
              <a:ext uri="{FF2B5EF4-FFF2-40B4-BE49-F238E27FC236}">
                <a16:creationId xmlns:a16="http://schemas.microsoft.com/office/drawing/2014/main" id="{124A7431-8373-CBE0-A1F2-AE4E40C85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8" name="Rectangle 13">
            <a:extLst>
              <a:ext uri="{FF2B5EF4-FFF2-40B4-BE49-F238E27FC236}">
                <a16:creationId xmlns:a16="http://schemas.microsoft.com/office/drawing/2014/main" id="{87305F75-B4DF-C981-2FB1-C5E26ABF6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89" name="Rectangle 15">
            <a:extLst>
              <a:ext uri="{FF2B5EF4-FFF2-40B4-BE49-F238E27FC236}">
                <a16:creationId xmlns:a16="http://schemas.microsoft.com/office/drawing/2014/main" id="{D602EA1F-C0D4-8B77-B150-349D7356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90" name="Rectangle 16">
            <a:extLst>
              <a:ext uri="{FF2B5EF4-FFF2-40B4-BE49-F238E27FC236}">
                <a16:creationId xmlns:a16="http://schemas.microsoft.com/office/drawing/2014/main" id="{F96E4BDC-1E30-1A2D-16AA-A47E20817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91" name="Rectangle 18">
            <a:extLst>
              <a:ext uri="{FF2B5EF4-FFF2-40B4-BE49-F238E27FC236}">
                <a16:creationId xmlns:a16="http://schemas.microsoft.com/office/drawing/2014/main" id="{65F80D39-346D-BFF8-E4C7-CCE0792D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92" name="Rectangle 20">
            <a:extLst>
              <a:ext uri="{FF2B5EF4-FFF2-40B4-BE49-F238E27FC236}">
                <a16:creationId xmlns:a16="http://schemas.microsoft.com/office/drawing/2014/main" id="{FC0C8C8E-B940-1946-A893-29AE63EF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93" name="Rectangle 22">
            <a:extLst>
              <a:ext uri="{FF2B5EF4-FFF2-40B4-BE49-F238E27FC236}">
                <a16:creationId xmlns:a16="http://schemas.microsoft.com/office/drawing/2014/main" id="{6CF88B44-480E-026A-988D-5773E52B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0494" name="Rectangle 24">
            <a:extLst>
              <a:ext uri="{FF2B5EF4-FFF2-40B4-BE49-F238E27FC236}">
                <a16:creationId xmlns:a16="http://schemas.microsoft.com/office/drawing/2014/main" id="{32C13D0E-8F53-25D5-56E4-35D2889E3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pic>
        <p:nvPicPr>
          <p:cNvPr id="20495" name="그림 2" descr="텍스트, 스크린샷, 폰트, 소프트웨어이(가) 표시된 사진&#10;&#10;자동 생성된 설명">
            <a:extLst>
              <a:ext uri="{FF2B5EF4-FFF2-40B4-BE49-F238E27FC236}">
                <a16:creationId xmlns:a16="http://schemas.microsoft.com/office/drawing/2014/main" id="{430FB6F9-05D3-937E-CE68-41FBD0B9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0"/>
            <a:ext cx="658042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Box 4">
            <a:extLst>
              <a:ext uri="{FF2B5EF4-FFF2-40B4-BE49-F238E27FC236}">
                <a16:creationId xmlns:a16="http://schemas.microsoft.com/office/drawing/2014/main" id="{21A3178B-9B21-C741-7508-3DD53FF4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9532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파일 압축</a:t>
            </a:r>
            <a:r>
              <a:rPr kumimoji="0" lang="en-US" altLang="ko-KR" sz="2000" b="1">
                <a:solidFill>
                  <a:schemeClr val="tx1"/>
                </a:solidFill>
                <a:cs typeface="Arial" panose="020B0604020202020204" pitchFamily="34" charset="0"/>
              </a:rPr>
              <a:t>:       zip –r shop1.zip *</a:t>
            </a:r>
            <a:endParaRPr lang="ko-KR" altLang="en-US" sz="20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742F2FE-16D9-D9B8-84C1-42385C27C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704850"/>
          </a:xfrm>
        </p:spPr>
        <p:txBody>
          <a:bodyPr>
            <a:normAutofit fontScale="90000"/>
          </a:bodyPr>
          <a:lstStyle/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b="1" dirty="0">
                <a:solidFill>
                  <a:srgbClr val="0070C0"/>
                </a:solidFill>
              </a:rPr>
              <a:t>Web Server &amp; Tools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F994B188-5CDC-DC83-5DEF-1DF1B47D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629150"/>
            <a:ext cx="6551613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>
                <a:solidFill>
                  <a:srgbClr val="0000FF"/>
                </a:solidFill>
                <a:latin typeface="+mj-lt"/>
              </a:rPr>
              <a:t>※ </a:t>
            </a:r>
            <a:r>
              <a:rPr lang="ko-KR" altLang="en-US" sz="2800" dirty="0">
                <a:solidFill>
                  <a:srgbClr val="0000FF"/>
                </a:solidFill>
                <a:latin typeface="+mj-lt"/>
              </a:rPr>
              <a:t>자료실 </a:t>
            </a:r>
            <a:r>
              <a:rPr lang="en-US" altLang="ko-KR" sz="2800" dirty="0">
                <a:solidFill>
                  <a:srgbClr val="0000FF"/>
                </a:solidFill>
                <a:latin typeface="+mj-lt"/>
              </a:rPr>
              <a:t>: gamejigix.induk.ac.kr</a:t>
            </a:r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86BE35C6-7829-32CA-BF9A-737CEFFEA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55899"/>
              </p:ext>
            </p:extLst>
          </p:nvPr>
        </p:nvGraphicFramePr>
        <p:xfrm>
          <a:off x="565150" y="1312863"/>
          <a:ext cx="8229600" cy="32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8337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ko-KR" altLang="en-US" sz="2800" dirty="0">
                          <a:latin typeface="+mj-lt"/>
                        </a:rPr>
                        <a:t> 서버환경</a:t>
                      </a:r>
                      <a:r>
                        <a:rPr lang="en-US" altLang="ko-KR" sz="2800" dirty="0">
                          <a:latin typeface="+mj-lt"/>
                        </a:rPr>
                        <a:t> </a:t>
                      </a: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ko-KR" altLang="en-US" sz="2800" dirty="0">
                          <a:latin typeface="+mj-lt"/>
                        </a:rPr>
                        <a:t> 원격편집기</a:t>
                      </a:r>
                      <a:endParaRPr lang="en-US" altLang="ko-KR" sz="2800" dirty="0">
                        <a:latin typeface="+mj-lt"/>
                      </a:endParaRP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ko-KR" altLang="en-US" sz="2800" dirty="0">
                          <a:latin typeface="+mj-lt"/>
                        </a:rPr>
                        <a:t> 원격 </a:t>
                      </a:r>
                      <a:r>
                        <a:rPr lang="en-US" altLang="ko-KR" sz="2800" dirty="0">
                          <a:latin typeface="+mj-lt"/>
                        </a:rPr>
                        <a:t>telnet</a:t>
                      </a: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n-US" altLang="ko-KR" sz="2800" dirty="0">
                          <a:latin typeface="+mj-lt"/>
                        </a:rPr>
                        <a:t> DB </a:t>
                      </a:r>
                      <a:r>
                        <a:rPr lang="ko-KR" altLang="en-US" sz="2800" dirty="0">
                          <a:latin typeface="+mj-lt"/>
                        </a:rPr>
                        <a:t>편집기</a:t>
                      </a:r>
                      <a:endParaRPr lang="en-US" altLang="ko-KR" sz="2800" dirty="0">
                        <a:latin typeface="+mj-lt"/>
                      </a:endParaRP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ko-KR" altLang="en-US" sz="2800" dirty="0">
                          <a:latin typeface="+mj-lt"/>
                        </a:rPr>
                        <a:t> 그림편집</a:t>
                      </a:r>
                      <a:endParaRPr lang="en-US" altLang="ko-KR" sz="2800" dirty="0">
                        <a:latin typeface="+mj-lt"/>
                      </a:endParaRPr>
                    </a:p>
                  </a:txBody>
                  <a:tcPr marL="91434" marR="91434" marT="45550" marB="45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2800" dirty="0">
                          <a:latin typeface="+mj-lt"/>
                        </a:rPr>
                        <a:t>: Linux </a:t>
                      </a: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altLang="ko-KR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+mj-lt"/>
                        </a:rPr>
                        <a:t>pache, </a:t>
                      </a:r>
                      <a:r>
                        <a:rPr lang="en-US" altLang="ko-KR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+mj-lt"/>
                        </a:rPr>
                        <a:t>HP, </a:t>
                      </a:r>
                      <a:r>
                        <a:rPr lang="en-US" altLang="ko-KR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+mj-lt"/>
                        </a:rPr>
                        <a:t>ariaDB</a:t>
                      </a:r>
                      <a:r>
                        <a:rPr lang="en-US" altLang="ko-KR" sz="2800" dirty="0">
                          <a:latin typeface="+mj-lt"/>
                        </a:rPr>
                        <a:t>)</a:t>
                      </a: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2800" dirty="0">
                          <a:latin typeface="+mj-lt"/>
                        </a:rPr>
                        <a:t>: </a:t>
                      </a:r>
                      <a:r>
                        <a:rPr lang="en-US" altLang="ko-KR" sz="2800" dirty="0">
                          <a:solidFill>
                            <a:srgbClr val="C00000"/>
                          </a:solidFill>
                          <a:latin typeface="+mj-lt"/>
                        </a:rPr>
                        <a:t>Notepad++, VS Code</a:t>
                      </a: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2800" dirty="0">
                          <a:latin typeface="+mj-lt"/>
                        </a:rPr>
                        <a:t>: </a:t>
                      </a:r>
                      <a:r>
                        <a:rPr lang="en-US" altLang="ko-KR" sz="2800" dirty="0">
                          <a:solidFill>
                            <a:srgbClr val="C00000"/>
                          </a:solidFill>
                          <a:latin typeface="+mj-lt"/>
                        </a:rPr>
                        <a:t>Kitty(putty)</a:t>
                      </a: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2800" dirty="0">
                          <a:latin typeface="+mj-lt"/>
                        </a:rPr>
                        <a:t>: </a:t>
                      </a:r>
                      <a:r>
                        <a:rPr lang="en-US" altLang="ko-KR" sz="2800" dirty="0">
                          <a:solidFill>
                            <a:srgbClr val="C00000"/>
                          </a:solidFill>
                          <a:latin typeface="+mj-lt"/>
                        </a:rPr>
                        <a:t>phpMyAdmin</a:t>
                      </a:r>
                      <a:endParaRPr lang="en-US" altLang="ko-KR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eaLnBrk="1" fontAlgn="auto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2800" dirty="0">
                          <a:latin typeface="+mj-lt"/>
                        </a:rPr>
                        <a:t>: </a:t>
                      </a:r>
                      <a:r>
                        <a:rPr lang="ko-KR" altLang="en-US" sz="2800" dirty="0" err="1">
                          <a:latin typeface="+mj-lt"/>
                        </a:rPr>
                        <a:t>그림판</a:t>
                      </a:r>
                      <a:r>
                        <a:rPr lang="ko-KR" altLang="en-US" sz="2800" dirty="0">
                          <a:latin typeface="+mj-lt"/>
                        </a:rPr>
                        <a:t> </a:t>
                      </a:r>
                      <a:r>
                        <a:rPr lang="en-US" altLang="ko-KR" sz="2800" dirty="0">
                          <a:latin typeface="+mj-lt"/>
                        </a:rPr>
                        <a:t>or Photoshop</a:t>
                      </a:r>
                      <a:endParaRPr lang="ko-KR" altLang="en-US" sz="2800" dirty="0">
                        <a:latin typeface="+mj-lt"/>
                      </a:endParaRPr>
                    </a:p>
                  </a:txBody>
                  <a:tcPr marL="91434" marR="91434" marT="45550" marB="4555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>
            <a:extLst>
              <a:ext uri="{FF2B5EF4-FFF2-40B4-BE49-F238E27FC236}">
                <a16:creationId xmlns:a16="http://schemas.microsoft.com/office/drawing/2014/main" id="{800C1667-617E-FDD0-DC6D-851BF6D7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07" name="Rectangle 12">
            <a:extLst>
              <a:ext uri="{FF2B5EF4-FFF2-40B4-BE49-F238E27FC236}">
                <a16:creationId xmlns:a16="http://schemas.microsoft.com/office/drawing/2014/main" id="{348C7832-102C-1D80-41DD-30C7D2F3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42880BA7-AE33-B811-51E4-4FFB165D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09" name="Rectangle 14">
            <a:extLst>
              <a:ext uri="{FF2B5EF4-FFF2-40B4-BE49-F238E27FC236}">
                <a16:creationId xmlns:a16="http://schemas.microsoft.com/office/drawing/2014/main" id="{58A5BA63-E1A8-9537-552E-2BE2B6FB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0" name="Rectangle 16">
            <a:extLst>
              <a:ext uri="{FF2B5EF4-FFF2-40B4-BE49-F238E27FC236}">
                <a16:creationId xmlns:a16="http://schemas.microsoft.com/office/drawing/2014/main" id="{C53435B4-F198-0F15-134D-189352F9C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1" name="Rectangle 12">
            <a:extLst>
              <a:ext uri="{FF2B5EF4-FFF2-40B4-BE49-F238E27FC236}">
                <a16:creationId xmlns:a16="http://schemas.microsoft.com/office/drawing/2014/main" id="{6D2A97BF-23F6-27E4-4887-65A135A47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2" name="Rectangle 13">
            <a:extLst>
              <a:ext uri="{FF2B5EF4-FFF2-40B4-BE49-F238E27FC236}">
                <a16:creationId xmlns:a16="http://schemas.microsoft.com/office/drawing/2014/main" id="{075F9ADF-3C05-DBFB-0BD4-7153AC4F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3" name="Rectangle 15">
            <a:extLst>
              <a:ext uri="{FF2B5EF4-FFF2-40B4-BE49-F238E27FC236}">
                <a16:creationId xmlns:a16="http://schemas.microsoft.com/office/drawing/2014/main" id="{44C9230D-3E99-C9F0-BF90-C3FD56D5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4" name="Rectangle 16">
            <a:extLst>
              <a:ext uri="{FF2B5EF4-FFF2-40B4-BE49-F238E27FC236}">
                <a16:creationId xmlns:a16="http://schemas.microsoft.com/office/drawing/2014/main" id="{0B614605-E7C8-01C8-D137-8CA78C42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5" name="Rectangle 18">
            <a:extLst>
              <a:ext uri="{FF2B5EF4-FFF2-40B4-BE49-F238E27FC236}">
                <a16:creationId xmlns:a16="http://schemas.microsoft.com/office/drawing/2014/main" id="{B15B59A2-E15D-4AEB-6768-EC819B4B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6" name="Rectangle 20">
            <a:extLst>
              <a:ext uri="{FF2B5EF4-FFF2-40B4-BE49-F238E27FC236}">
                <a16:creationId xmlns:a16="http://schemas.microsoft.com/office/drawing/2014/main" id="{03D14F99-1E3B-808F-D79D-7C6912FE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1517" name="Rectangle 22">
            <a:extLst>
              <a:ext uri="{FF2B5EF4-FFF2-40B4-BE49-F238E27FC236}">
                <a16:creationId xmlns:a16="http://schemas.microsoft.com/office/drawing/2014/main" id="{6865ADDE-CBF6-BC4F-D32B-6C27D77F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pic>
        <p:nvPicPr>
          <p:cNvPr id="21518" name="그림 3" descr="텍스트, 소프트웨어, 컴퓨터 아이콘, 웹 페이지이(가) 표시된 사진&#10;&#10;자동 생성된 설명">
            <a:extLst>
              <a:ext uri="{FF2B5EF4-FFF2-40B4-BE49-F238E27FC236}">
                <a16:creationId xmlns:a16="http://schemas.microsoft.com/office/drawing/2014/main" id="{8743C145-C252-8366-5824-1184FAA2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125538"/>
            <a:ext cx="35718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Box 4">
            <a:extLst>
              <a:ext uri="{FF2B5EF4-FFF2-40B4-BE49-F238E27FC236}">
                <a16:creationId xmlns:a16="http://schemas.microsoft.com/office/drawing/2014/main" id="{8D28B913-137B-EC9F-FDBC-A97E7761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5905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다운로드 </a:t>
            </a:r>
            <a:r>
              <a:rPr kumimoji="0" lang="en-US" altLang="ko-KR" sz="2000" b="1">
                <a:solidFill>
                  <a:schemeClr val="tx1"/>
                </a:solidFill>
                <a:cs typeface="Arial" panose="020B0604020202020204" pitchFamily="34" charset="0"/>
              </a:rPr>
              <a:t>:     shop1.zip</a:t>
            </a:r>
            <a:endParaRPr lang="ko-KR" altLang="en-US" sz="20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818D6A34-1F2A-425D-C099-42D9679C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1" name="Rectangle 12">
            <a:extLst>
              <a:ext uri="{FF2B5EF4-FFF2-40B4-BE49-F238E27FC236}">
                <a16:creationId xmlns:a16="http://schemas.microsoft.com/office/drawing/2014/main" id="{E0B4640A-7943-0045-9711-C403517F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BD22C96-CABD-6CEF-9A4D-0968C608ED6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590550"/>
            <a:ext cx="7500937" cy="500063"/>
          </a:xfrm>
          <a:prstGeom prst="rect">
            <a:avLst/>
          </a:prstGeom>
        </p:spPr>
        <p:txBody>
          <a:bodyPr lIns="0" rIns="0" bIns="0" anchor="b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rgbClr val="0070C0"/>
                </a:solidFill>
                <a:cs typeface="+mj-cs"/>
              </a:rPr>
              <a:t>3. DB</a:t>
            </a:r>
            <a:r>
              <a:rPr kumimoji="0" lang="ko-KR" altLang="en-US" sz="3600" b="1" dirty="0">
                <a:solidFill>
                  <a:srgbClr val="0070C0"/>
                </a:solidFill>
                <a:cs typeface="+mj-cs"/>
              </a:rPr>
              <a:t> 백업</a:t>
            </a:r>
            <a:r>
              <a:rPr kumimoji="0" lang="en-US" altLang="ko-KR" sz="3600" b="1" dirty="0">
                <a:solidFill>
                  <a:srgbClr val="0070C0"/>
                </a:solidFill>
                <a:cs typeface="+mj-cs"/>
              </a:rPr>
              <a:t>(phpMyAdmin)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33844AF1-1F2F-686D-42FE-CCB16590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4" name="Rectangle 14">
            <a:extLst>
              <a:ext uri="{FF2B5EF4-FFF2-40B4-BE49-F238E27FC236}">
                <a16:creationId xmlns:a16="http://schemas.microsoft.com/office/drawing/2014/main" id="{EF0FE0CA-1A03-C70F-62C4-51D5153D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5" name="Rectangle 16">
            <a:extLst>
              <a:ext uri="{FF2B5EF4-FFF2-40B4-BE49-F238E27FC236}">
                <a16:creationId xmlns:a16="http://schemas.microsoft.com/office/drawing/2014/main" id="{19551CEA-A89B-BF26-949F-07DF0DA5B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6" name="Rectangle 12">
            <a:extLst>
              <a:ext uri="{FF2B5EF4-FFF2-40B4-BE49-F238E27FC236}">
                <a16:creationId xmlns:a16="http://schemas.microsoft.com/office/drawing/2014/main" id="{7BDA14D9-88D3-E211-A49F-95D7DC93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7" name="Rectangle 13">
            <a:extLst>
              <a:ext uri="{FF2B5EF4-FFF2-40B4-BE49-F238E27FC236}">
                <a16:creationId xmlns:a16="http://schemas.microsoft.com/office/drawing/2014/main" id="{1AD5B66D-16E9-CE20-4665-4108B6DBE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8" name="Rectangle 15">
            <a:extLst>
              <a:ext uri="{FF2B5EF4-FFF2-40B4-BE49-F238E27FC236}">
                <a16:creationId xmlns:a16="http://schemas.microsoft.com/office/drawing/2014/main" id="{3F69764F-AA20-5F8C-BFE2-B786A781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39" name="Rectangle 16">
            <a:extLst>
              <a:ext uri="{FF2B5EF4-FFF2-40B4-BE49-F238E27FC236}">
                <a16:creationId xmlns:a16="http://schemas.microsoft.com/office/drawing/2014/main" id="{3F6C6790-4735-BFA4-A0AB-240F0794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40" name="Rectangle 18">
            <a:extLst>
              <a:ext uri="{FF2B5EF4-FFF2-40B4-BE49-F238E27FC236}">
                <a16:creationId xmlns:a16="http://schemas.microsoft.com/office/drawing/2014/main" id="{18841F42-421D-7F7D-CF3B-A1D1C37F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41" name="Rectangle 20">
            <a:extLst>
              <a:ext uri="{FF2B5EF4-FFF2-40B4-BE49-F238E27FC236}">
                <a16:creationId xmlns:a16="http://schemas.microsoft.com/office/drawing/2014/main" id="{A65A9BE1-BC88-BDC6-6774-5A3BCD62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42" name="Rectangle 22">
            <a:extLst>
              <a:ext uri="{FF2B5EF4-FFF2-40B4-BE49-F238E27FC236}">
                <a16:creationId xmlns:a16="http://schemas.microsoft.com/office/drawing/2014/main" id="{A18E1E45-A505-942B-0361-6CFCA2AB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2543" name="Rectangle 24">
            <a:extLst>
              <a:ext uri="{FF2B5EF4-FFF2-40B4-BE49-F238E27FC236}">
                <a16:creationId xmlns:a16="http://schemas.microsoft.com/office/drawing/2014/main" id="{4BDDD18C-15EF-81EA-7301-23B984EF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pic>
        <p:nvPicPr>
          <p:cNvPr id="22544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B55B066A-3C8D-0509-3DDF-ADB285BD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23963"/>
            <a:ext cx="66262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>
            <a:extLst>
              <a:ext uri="{FF2B5EF4-FFF2-40B4-BE49-F238E27FC236}">
                <a16:creationId xmlns:a16="http://schemas.microsoft.com/office/drawing/2014/main" id="{53C9F9AC-F348-A5A2-66D1-FDBDDDDA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55" name="Rectangle 12">
            <a:extLst>
              <a:ext uri="{FF2B5EF4-FFF2-40B4-BE49-F238E27FC236}">
                <a16:creationId xmlns:a16="http://schemas.microsoft.com/office/drawing/2014/main" id="{0649219A-5529-5132-110E-8258BA953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D638423-09E4-FB6B-1E66-C678B86B7B75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501650"/>
            <a:ext cx="7500937" cy="500063"/>
          </a:xfrm>
          <a:prstGeom prst="rect">
            <a:avLst/>
          </a:prstGeom>
        </p:spPr>
        <p:txBody>
          <a:bodyPr lIns="0" rIns="0" bIns="0" anchor="b"/>
          <a:lstStyle/>
          <a:p>
            <a:pPr eaLnBrk="1" fontAlgn="auto" latinLnBrk="1" hangingPunct="1"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rgbClr val="0070C0"/>
                </a:solidFill>
                <a:cs typeface="+mj-cs"/>
              </a:rPr>
              <a:t>4. DB</a:t>
            </a:r>
            <a:r>
              <a:rPr kumimoji="0" lang="ko-KR" altLang="en-US" sz="3600" b="1" dirty="0">
                <a:solidFill>
                  <a:srgbClr val="0070C0"/>
                </a:solidFill>
                <a:cs typeface="+mj-cs"/>
              </a:rPr>
              <a:t> 복원</a:t>
            </a:r>
            <a:r>
              <a:rPr kumimoji="0" lang="en-US" altLang="ko-KR" sz="3600" b="1" dirty="0">
                <a:solidFill>
                  <a:srgbClr val="0070C0"/>
                </a:solidFill>
                <a:cs typeface="+mj-cs"/>
              </a:rPr>
              <a:t>(phpMyAdmin)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F05705EB-4B33-4FE9-04A0-32DC99D9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58" name="Rectangle 14">
            <a:extLst>
              <a:ext uri="{FF2B5EF4-FFF2-40B4-BE49-F238E27FC236}">
                <a16:creationId xmlns:a16="http://schemas.microsoft.com/office/drawing/2014/main" id="{907AA185-4B48-23AC-8C37-BDDE1A83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59" name="Rectangle 16">
            <a:extLst>
              <a:ext uri="{FF2B5EF4-FFF2-40B4-BE49-F238E27FC236}">
                <a16:creationId xmlns:a16="http://schemas.microsoft.com/office/drawing/2014/main" id="{1E388010-CAAD-0D46-CBCA-1D390DA4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0" name="Rectangle 12">
            <a:extLst>
              <a:ext uri="{FF2B5EF4-FFF2-40B4-BE49-F238E27FC236}">
                <a16:creationId xmlns:a16="http://schemas.microsoft.com/office/drawing/2014/main" id="{A0D80298-BD60-7D88-74D0-E7402217F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1" name="Rectangle 13">
            <a:extLst>
              <a:ext uri="{FF2B5EF4-FFF2-40B4-BE49-F238E27FC236}">
                <a16:creationId xmlns:a16="http://schemas.microsoft.com/office/drawing/2014/main" id="{94C81113-C667-115E-1AD6-9E025137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2" name="Rectangle 15">
            <a:extLst>
              <a:ext uri="{FF2B5EF4-FFF2-40B4-BE49-F238E27FC236}">
                <a16:creationId xmlns:a16="http://schemas.microsoft.com/office/drawing/2014/main" id="{AF783B17-C1D3-E978-981E-83C7AA54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3" name="Rectangle 16">
            <a:extLst>
              <a:ext uri="{FF2B5EF4-FFF2-40B4-BE49-F238E27FC236}">
                <a16:creationId xmlns:a16="http://schemas.microsoft.com/office/drawing/2014/main" id="{291B6F66-11DA-4F27-1B29-4B56F366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4" name="Rectangle 18">
            <a:extLst>
              <a:ext uri="{FF2B5EF4-FFF2-40B4-BE49-F238E27FC236}">
                <a16:creationId xmlns:a16="http://schemas.microsoft.com/office/drawing/2014/main" id="{17266987-A22C-1C96-8898-1B1A22B4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5" name="Rectangle 20">
            <a:extLst>
              <a:ext uri="{FF2B5EF4-FFF2-40B4-BE49-F238E27FC236}">
                <a16:creationId xmlns:a16="http://schemas.microsoft.com/office/drawing/2014/main" id="{0E5EEAC9-FFAB-B388-10A1-930F36FD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6" name="Rectangle 22">
            <a:extLst>
              <a:ext uri="{FF2B5EF4-FFF2-40B4-BE49-F238E27FC236}">
                <a16:creationId xmlns:a16="http://schemas.microsoft.com/office/drawing/2014/main" id="{1C909EBE-0524-1941-2F39-01CB551B2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7" name="Rectangle 24">
            <a:extLst>
              <a:ext uri="{FF2B5EF4-FFF2-40B4-BE49-F238E27FC236}">
                <a16:creationId xmlns:a16="http://schemas.microsoft.com/office/drawing/2014/main" id="{33B9E2E4-6DA9-DB49-780D-7125B487E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sp>
        <p:nvSpPr>
          <p:cNvPr id="23568" name="직사각형 4">
            <a:extLst>
              <a:ext uri="{FF2B5EF4-FFF2-40B4-BE49-F238E27FC236}">
                <a16:creationId xmlns:a16="http://schemas.microsoft.com/office/drawing/2014/main" id="{177BF108-8954-42CE-910F-A7AF3215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127125"/>
            <a:ext cx="741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1) </a:t>
            </a:r>
            <a:r>
              <a:rPr kumimoji="0"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먼저 </a:t>
            </a:r>
            <a:r>
              <a:rPr kumimoji="0"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database, </a:t>
            </a:r>
            <a:r>
              <a:rPr kumimoji="0"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계정</a:t>
            </a:r>
            <a:r>
              <a:rPr kumimoji="0"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kumimoji="0"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만든</a:t>
            </a:r>
            <a:r>
              <a:rPr kumimoji="0"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kumimoji="0"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후</a:t>
            </a:r>
            <a:r>
              <a:rPr kumimoji="0" lang="en-US" altLang="ko-KR" sz="18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kumimoji="0" lang="ko-KR" altLang="en-US" sz="1800">
                <a:solidFill>
                  <a:srgbClr val="0070C0"/>
                </a:solidFill>
                <a:cs typeface="Arial" panose="020B0604020202020204" pitchFamily="34" charset="0"/>
              </a:rPr>
              <a:t>가져오기</a:t>
            </a:r>
            <a:r>
              <a:rPr kumimoji="0" lang="ko-KR" altLang="en-US" sz="1800">
                <a:solidFill>
                  <a:schemeClr val="tx1"/>
                </a:solidFill>
                <a:cs typeface="Arial" panose="020B0604020202020204" pitchFamily="34" charset="0"/>
              </a:rPr>
              <a:t> 메뉴 이용하여 복원</a:t>
            </a:r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  <p:pic>
        <p:nvPicPr>
          <p:cNvPr id="23569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AE9E2678-E823-C749-CF21-D8619EA6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2425"/>
            <a:ext cx="1647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그림 9" descr="스크린샷이(가) 표시된 사진&#10;&#10;자동 생성된 설명">
            <a:extLst>
              <a:ext uri="{FF2B5EF4-FFF2-40B4-BE49-F238E27FC236}">
                <a16:creationId xmlns:a16="http://schemas.microsoft.com/office/drawing/2014/main" id="{31125C32-88F8-9686-97E5-A1838598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2425"/>
            <a:ext cx="46085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1A8B229-71B3-8F86-AD2D-060B6CC9E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8229600" cy="552450"/>
          </a:xfrm>
        </p:spPr>
        <p:txBody>
          <a:bodyPr>
            <a:noAutofit/>
          </a:bodyPr>
          <a:lstStyle/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ko-KR" altLang="en-US" sz="3200" b="1" dirty="0">
                <a:solidFill>
                  <a:srgbClr val="0070C0"/>
                </a:solidFill>
                <a:latin typeface="굴림" panose="020B0600000101010101" pitchFamily="50" charset="-127"/>
              </a:rPr>
              <a:t>사전준비작업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B1638EBC-BD82-A210-2369-BB99C370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958850"/>
            <a:ext cx="7543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rgbClr val="C9824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ko-KR" altLang="en-US" sz="2400" dirty="0" err="1">
                <a:solidFill>
                  <a:srgbClr val="0070C0"/>
                </a:solidFill>
                <a:latin typeface="+mj-lt"/>
              </a:rPr>
              <a:t>겜지기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X</a:t>
            </a:r>
            <a:r>
              <a:rPr lang="ko-KR" altLang="en-US" sz="2400" dirty="0">
                <a:solidFill>
                  <a:srgbClr val="0070C0"/>
                </a:solidFill>
                <a:latin typeface="+mj-lt"/>
              </a:rPr>
              <a:t> 등록 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ko-KR" altLang="en-US" sz="2400" dirty="0" err="1">
                <a:solidFill>
                  <a:schemeClr val="tx1"/>
                </a:solidFill>
                <a:latin typeface="+mj-lt"/>
              </a:rPr>
              <a:t>과제실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ko-KR" altLang="en-US" sz="24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과제실등록</a:t>
            </a:r>
            <a:endParaRPr lang="en-US" altLang="ko-KR" sz="2400" dirty="0">
              <a:solidFill>
                <a:schemeClr val="tx1"/>
              </a:solidFill>
              <a:latin typeface="+mj-lt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ko-KR" altLang="en-US" sz="2400" dirty="0">
                <a:solidFill>
                  <a:srgbClr val="0070C0"/>
                </a:solidFill>
                <a:latin typeface="+mj-lt"/>
              </a:rPr>
              <a:t>자기번호확인</a:t>
            </a:r>
            <a:r>
              <a:rPr lang="ko-KR" alt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: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계정</a:t>
            </a:r>
            <a:r>
              <a:rPr lang="en-US" altLang="ko-KR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ID </a:t>
            </a:r>
            <a:r>
              <a:rPr lang="en-US" altLang="ko-KR" sz="2400" dirty="0">
                <a:solidFill>
                  <a:srgbClr val="0000FF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shop</a:t>
            </a:r>
            <a:r>
              <a:rPr lang="ko-KR" altLang="en-US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번호</a:t>
            </a:r>
            <a:endParaRPr lang="en-US" altLang="ko-KR" sz="2400" dirty="0">
              <a:solidFill>
                <a:srgbClr val="C00000"/>
              </a:solidFill>
              <a:latin typeface="+mj-lt"/>
              <a:sym typeface="Wingdings" panose="05000000000000000000" pitchFamily="2" charset="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ko-KR" altLang="en-US" sz="24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계정홈페이지 </a:t>
            </a:r>
            <a:r>
              <a:rPr lang="en-US" altLang="ko-KR" sz="2400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:</a:t>
            </a:r>
            <a:r>
              <a:rPr lang="en-US" altLang="ko-KR" sz="24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+mj-lt"/>
              </a:rPr>
              <a:t>gamejigix.induk.ac.kr/</a:t>
            </a:r>
            <a:r>
              <a:rPr lang="en-US" altLang="ko-KR" sz="2400" dirty="0">
                <a:solidFill>
                  <a:srgbClr val="C00000"/>
                </a:solidFill>
                <a:latin typeface="+mj-lt"/>
              </a:rPr>
              <a:t>~shop</a:t>
            </a:r>
            <a:r>
              <a:rPr lang="ko-KR" altLang="en-US" sz="2400" dirty="0">
                <a:solidFill>
                  <a:srgbClr val="C00000"/>
                </a:solidFill>
                <a:latin typeface="+mj-lt"/>
              </a:rPr>
              <a:t>번호</a:t>
            </a:r>
            <a:endParaRPr lang="en-US" altLang="ko-KR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80" name="그림 2">
            <a:extLst>
              <a:ext uri="{FF2B5EF4-FFF2-40B4-BE49-F238E27FC236}">
                <a16:creationId xmlns:a16="http://schemas.microsoft.com/office/drawing/2014/main" id="{C8222727-91CF-0F99-51D1-9FDF3165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7914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yht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4FAD260B-2F40-4B41-AE1F-BA214B5C4236}" vid="{D5983386-2A24-4C85-BEFF-01FF7F365E56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3796</TotalTime>
  <Words>3475</Words>
  <Application>Microsoft Office PowerPoint</Application>
  <PresentationFormat>화면 슬라이드 쇼(4:3)</PresentationFormat>
  <Paragraphs>605</Paragraphs>
  <Slides>82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82</vt:i4>
      </vt:variant>
    </vt:vector>
  </HeadingPairs>
  <TitlesOfParts>
    <vt:vector size="92" baseType="lpstr">
      <vt:lpstr>굴림</vt:lpstr>
      <vt:lpstr>굴림체</vt:lpstr>
      <vt:lpstr>맑은 고딕</vt:lpstr>
      <vt:lpstr>휴먼모음T</vt:lpstr>
      <vt:lpstr>Arial</vt:lpstr>
      <vt:lpstr>Georgia</vt:lpstr>
      <vt:lpstr>Wingdings</vt:lpstr>
      <vt:lpstr>Wingdings 2</vt:lpstr>
      <vt:lpstr>테마1</vt:lpstr>
      <vt:lpstr>포장기 셸 개체</vt:lpstr>
      <vt:lpstr>PHP 쇼핑몰 실무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교재소개와 자료실</vt:lpstr>
      <vt:lpstr>Web Server &amp; Tools</vt:lpstr>
      <vt:lpstr>사전준비작업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PHP 쇼핑몰 실무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PHP 쇼핑몰 실무</vt:lpstr>
      <vt:lpstr>PowerPoint 프레젠테이션</vt:lpstr>
      <vt:lpstr>PowerPoint 프레젠테이션</vt:lpstr>
      <vt:lpstr>PowerPoint 프레젠테이션</vt:lpstr>
      <vt:lpstr>PowerPoint 프레젠테이션</vt:lpstr>
      <vt:lpstr>PHP 쇼핑몰 실무</vt:lpstr>
      <vt:lpstr>PowerPoint 프레젠테이션</vt:lpstr>
      <vt:lpstr>PowerPoint 프레젠테이션</vt:lpstr>
      <vt:lpstr>PowerPoint 프레젠테이션</vt:lpstr>
      <vt:lpstr>PHP 쇼핑몰 실무</vt:lpstr>
      <vt:lpstr>PowerPoint 프레젠테이션</vt:lpstr>
      <vt:lpstr>PHP 쇼핑몰 실무</vt:lpstr>
      <vt:lpstr>PowerPoint 프레젠테이션</vt:lpstr>
      <vt:lpstr>PowerPoint 프레젠테이션</vt:lpstr>
      <vt:lpstr>PowerPoint 프레젠테이션</vt:lpstr>
      <vt:lpstr>PHP 쇼핑몰 실무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인덕대학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쇼핑몰 구축</dc:title>
  <dc:creator>YHT</dc:creator>
  <cp:lastModifiedBy>형태 윤</cp:lastModifiedBy>
  <cp:revision>287</cp:revision>
  <dcterms:created xsi:type="dcterms:W3CDTF">2007-08-26T01:30:15Z</dcterms:created>
  <dcterms:modified xsi:type="dcterms:W3CDTF">2025-03-27T11:36:39Z</dcterms:modified>
</cp:coreProperties>
</file>